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charts/chart1.xml" ContentType="application/vnd.openxmlformats-officedocument.drawingml.chart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洞锋+GLM</c:v>
                </c:pt>
              </c:strCache>
            </c:strRef>
          </c:tx>
          <c:spPr>
            <a:solidFill>
              <a:srgbClr val="3B82F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内存破坏</c:v>
                  </c:pt>
                  <c:pt idx="1">
                    <c:v>权限提升</c:v>
                  </c:pt>
                  <c:pt idx="2">
                    <c:v>网络滥用</c:v>
                  </c:pt>
                  <c:pt idx="3">
                    <c:v>路径/文件</c:v>
                  </c:pt>
                  <c:pt idx="4">
                    <c:v>代码执行</c:v>
                  </c:pt>
                  <c:pt idx="5">
                    <c:v>信息泄露</c:v>
                  </c:pt>
                  <c:pt idx="6">
                    <c:v>DoS崩溃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170</c:v>
                </c:pt>
                <c:pt idx="1">
                  <c:v>110</c:v>
                </c:pt>
                <c:pt idx="2">
                  <c:v>40</c:v>
                </c:pt>
                <c:pt idx="3">
                  <c:v>38</c:v>
                </c:pt>
                <c:pt idx="4">
                  <c:v>33</c:v>
                </c:pt>
                <c:pt idx="5">
                  <c:v>23</c:v>
                </c:pt>
                <c:pt idx="6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Claude+Opus</c:v>
                </c:pt>
              </c:strCache>
            </c:strRef>
          </c:tx>
          <c:spPr>
            <a:solidFill>
              <a:srgbClr val="94A3B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内存破坏</c:v>
                  </c:pt>
                  <c:pt idx="1">
                    <c:v>权限提升</c:v>
                  </c:pt>
                  <c:pt idx="2">
                    <c:v>网络滥用</c:v>
                  </c:pt>
                  <c:pt idx="3">
                    <c:v>路径/文件</c:v>
                  </c:pt>
                  <c:pt idx="4">
                    <c:v>代码执行</c:v>
                  </c:pt>
                  <c:pt idx="5">
                    <c:v>信息泄露</c:v>
                  </c:pt>
                  <c:pt idx="6">
                    <c:v>DoS崩溃</c:v>
                  </c:pt>
                </c:lvl>
              </c:multiLvlStrCache>
            </c:multiLvl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12</c:v>
                </c:pt>
                <c:pt idx="1">
                  <c:v>5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33415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94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jpe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0F1F3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457200"/>
            <a:ext cx="113659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浙江大学  ·  计算机科学与技术学院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371600"/>
            <a:ext cx="11365992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洞锋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411480" y="2514600"/>
            <a:ext cx="113659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1A2F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大型代码仓库的 AI 漏洞挖掘系统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11480" y="3108960"/>
            <a:ext cx="1136599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33415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 Evidence-Grounded, Multi-Stage Vulnerability Discovery System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0" y="3657600"/>
            <a:ext cx="3044952" cy="2743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9" name="Shape 7"/>
          <p:cNvSpPr/>
          <p:nvPr/>
        </p:nvSpPr>
        <p:spPr>
          <a:xfrm>
            <a:off x="1371600" y="3977640"/>
            <a:ext cx="2011680" cy="347472"/>
          </a:xfrm>
          <a:prstGeom prst="roundRect">
            <a:avLst>
              <a:gd name="adj" fmla="val 15789"/>
            </a:avLst>
          </a:prstGeom>
          <a:solidFill>
            <a:srgbClr val="FFFFFF"/>
          </a:solidFill>
          <a:ln w="9525">
            <a:solidFill>
              <a:srgbClr val="0F1F3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71600" y="397764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F5A"/>
                </a:solidFill>
              </a:rPr>
              <a:t>确定性证据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840480" y="3977640"/>
            <a:ext cx="2011680" cy="347472"/>
          </a:xfrm>
          <a:prstGeom prst="roundRect">
            <a:avLst>
              <a:gd name="adj" fmla="val 15789"/>
            </a:avLst>
          </a:prstGeom>
          <a:solidFill>
            <a:srgbClr val="FFFFFF"/>
          </a:solidFill>
          <a:ln w="9525">
            <a:solidFill>
              <a:srgbClr val="0F1F3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40480" y="397764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F5A"/>
                </a:solidFill>
              </a:rPr>
              <a:t>流水线作战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309360" y="3977640"/>
            <a:ext cx="2011680" cy="347472"/>
          </a:xfrm>
          <a:prstGeom prst="roundRect">
            <a:avLst>
              <a:gd name="adj" fmla="val 15789"/>
            </a:avLst>
          </a:prstGeom>
          <a:solidFill>
            <a:srgbClr val="FFFFFF"/>
          </a:solidFill>
          <a:ln w="9525">
            <a:solidFill>
              <a:srgbClr val="0F1F3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09360" y="397764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F5A"/>
                </a:solidFill>
              </a:rPr>
              <a:t>私有化部署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8778240" y="3977640"/>
            <a:ext cx="2011680" cy="347472"/>
          </a:xfrm>
          <a:prstGeom prst="roundRect">
            <a:avLst>
              <a:gd name="adj" fmla="val 15789"/>
            </a:avLst>
          </a:prstGeom>
          <a:solidFill>
            <a:srgbClr val="FFFFFF"/>
          </a:solidFill>
          <a:ln w="9525">
            <a:solidFill>
              <a:srgbClr val="0F1F3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778240" y="397764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F5A"/>
                </a:solidFill>
              </a:rPr>
              <a:t>多模型协同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0" y="6217920"/>
            <a:ext cx="12188952" cy="640080"/>
          </a:xfrm>
          <a:prstGeom prst="rect">
            <a:avLst/>
          </a:prstGeom>
          <a:solidFill>
            <a:srgbClr val="0F1F3D"/>
          </a:solidFill>
          <a:ln/>
        </p:spPr>
      </p:sp>
      <p:sp>
        <p:nvSpPr>
          <p:cNvPr id="18" name="Text 16"/>
          <p:cNvSpPr/>
          <p:nvPr/>
        </p:nvSpPr>
        <p:spPr>
          <a:xfrm>
            <a:off x="411480" y="6263640"/>
            <a:ext cx="113659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D4E8F5"/>
                </a:solidFill>
              </a:rPr>
              <a:t>指导老师：  ·  汇报人：  · 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洞锋：系统定位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面向大型私有代码库的AI漏洞挖掘引擎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10 / 18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11480" y="1188720"/>
            <a:ext cx="5120640" cy="1645920"/>
          </a:xfrm>
          <a:prstGeom prst="rect">
            <a:avLst/>
          </a:prstGeom>
          <a:solidFill>
            <a:srgbClr val="F1F5F9"/>
          </a:solidFill>
          <a:ln w="19050">
            <a:solidFill>
              <a:srgbClr val="334155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325880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188720" y="13716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34155"/>
                </a:solidFill>
              </a:rPr>
              <a:t>Agent方案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594360" y="1874520"/>
            <a:ext cx="4754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把一个天才侦察兵空投到陌生城市，凭直觉找目标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806440" y="1188720"/>
            <a:ext cx="5120640" cy="1645920"/>
          </a:xfrm>
          <a:prstGeom prst="rect">
            <a:avLst/>
          </a:prstGeom>
          <a:solidFill>
            <a:srgbClr val="DBEAFE"/>
          </a:solidFill>
          <a:ln w="19050">
            <a:solidFill>
              <a:srgbClr val="3B82F6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9320" y="1325880"/>
            <a:ext cx="457200" cy="4572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6583680" y="13716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B82F6"/>
                </a:solidFill>
              </a:rPr>
              <a:t>洞锋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5989320" y="1874520"/>
            <a:ext cx="4754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先用卫星测绘全图 + 分区划块 + 指挥部统一指挥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5577840" y="1737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3B82F6"/>
                </a:solidFill>
              </a:rPr>
              <a:t>→</a:t>
            </a:r>
            <a:endParaRPr lang="en-US" sz="2800" dirty="0"/>
          </a:p>
        </p:txBody>
      </p:sp>
      <p:sp>
        <p:nvSpPr>
          <p:cNvPr id="17" name="Shape 13"/>
          <p:cNvSpPr/>
          <p:nvPr/>
        </p:nvSpPr>
        <p:spPr>
          <a:xfrm>
            <a:off x="411480" y="3108960"/>
            <a:ext cx="26517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411480" y="3108960"/>
            <a:ext cx="2651760" cy="6400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9" name="Text 15"/>
          <p:cNvSpPr/>
          <p:nvPr/>
        </p:nvSpPr>
        <p:spPr>
          <a:xfrm>
            <a:off x="548640" y="324612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</a:rPr>
              <a:t>确定性地图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548640" y="3639312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CodeQL + Joern + 语义图谱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构建完整仓库全图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3246120" y="3108960"/>
            <a:ext cx="26517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18"/>
          <p:cNvSpPr/>
          <p:nvPr/>
        </p:nvSpPr>
        <p:spPr>
          <a:xfrm>
            <a:off x="3246120" y="3108960"/>
            <a:ext cx="2651760" cy="64008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3" name="Text 19"/>
          <p:cNvSpPr/>
          <p:nvPr/>
        </p:nvSpPr>
        <p:spPr>
          <a:xfrm>
            <a:off x="3383280" y="324612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B5CF6"/>
                </a:solidFill>
              </a:rPr>
              <a:t>8角色协同</a:t>
            </a:r>
            <a:endParaRPr lang="en-US" sz="1300" dirty="0"/>
          </a:p>
        </p:txBody>
      </p:sp>
      <p:sp>
        <p:nvSpPr>
          <p:cNvPr id="24" name="Text 20"/>
          <p:cNvSpPr/>
          <p:nvPr/>
        </p:nvSpPr>
        <p:spPr>
          <a:xfrm>
            <a:off x="3383280" y="3639312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建模 · 规划 · 侦察 · 分诊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评分 · 审计 · 复核 · 导出</a:t>
            </a:r>
            <a:endParaRPr lang="en-US" sz="1100" dirty="0"/>
          </a:p>
        </p:txBody>
      </p:sp>
      <p:sp>
        <p:nvSpPr>
          <p:cNvPr id="25" name="Shape 21"/>
          <p:cNvSpPr/>
          <p:nvPr/>
        </p:nvSpPr>
        <p:spPr>
          <a:xfrm>
            <a:off x="6080760" y="3108960"/>
            <a:ext cx="26517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2"/>
          <p:cNvSpPr/>
          <p:nvPr/>
        </p:nvSpPr>
        <p:spPr>
          <a:xfrm>
            <a:off x="6080760" y="3108960"/>
            <a:ext cx="2651760" cy="64008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7" name="Text 23"/>
          <p:cNvSpPr/>
          <p:nvPr/>
        </p:nvSpPr>
        <p:spPr>
          <a:xfrm>
            <a:off x="6217920" y="324612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B82F6"/>
                </a:solidFill>
              </a:rPr>
              <a:t>多模型支持</a:t>
            </a:r>
            <a:endParaRPr lang="en-US" sz="1300" dirty="0"/>
          </a:p>
        </p:txBody>
      </p:sp>
      <p:sp>
        <p:nvSpPr>
          <p:cNvPr id="28" name="Text 24"/>
          <p:cNvSpPr/>
          <p:nvPr/>
        </p:nvSpPr>
        <p:spPr>
          <a:xfrm>
            <a:off x="6217920" y="3639312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GLM-5 · Qwen3 · DeepSeek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MiniMax · Claude</a:t>
            </a:r>
            <a:endParaRPr lang="en-US" sz="1100" dirty="0"/>
          </a:p>
        </p:txBody>
      </p:sp>
      <p:sp>
        <p:nvSpPr>
          <p:cNvPr id="29" name="Shape 25"/>
          <p:cNvSpPr/>
          <p:nvPr/>
        </p:nvSpPr>
        <p:spPr>
          <a:xfrm>
            <a:off x="8915400" y="3108960"/>
            <a:ext cx="265176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6"/>
          <p:cNvSpPr/>
          <p:nvPr/>
        </p:nvSpPr>
        <p:spPr>
          <a:xfrm>
            <a:off x="8915400" y="3108960"/>
            <a:ext cx="2651760" cy="64008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1" name="Text 27"/>
          <p:cNvSpPr/>
          <p:nvPr/>
        </p:nvSpPr>
        <p:spPr>
          <a:xfrm>
            <a:off x="9052560" y="324612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0B981"/>
                </a:solidFill>
              </a:rPr>
              <a:t>全栈私有化</a:t>
            </a:r>
            <a:endParaRPr lang="en-US" sz="1300" dirty="0"/>
          </a:p>
        </p:txBody>
      </p:sp>
      <p:sp>
        <p:nvSpPr>
          <p:cNvPr id="32" name="Text 28"/>
          <p:cNvSpPr/>
          <p:nvPr/>
        </p:nvSpPr>
        <p:spPr>
          <a:xfrm>
            <a:off x="9052560" y="3639312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代码不出企业网络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国产硬件 + 国产大模型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技术架构：五层 + 九阶段流水线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Evidence-Grounded · Proof-Oriented · Multi-Stage Convergence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11 / 18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685800" y="1234440"/>
            <a:ext cx="1051560" cy="685800"/>
          </a:xfrm>
          <a:prstGeom prst="rect">
            <a:avLst/>
          </a:prstGeom>
          <a:solidFill>
            <a:srgbClr val="E2E8F0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1234440"/>
            <a:ext cx="1051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34155"/>
                </a:solidFill>
              </a:rPr>
              <a:t>Init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719072" y="1234440"/>
            <a:ext cx="20116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→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828800" y="1234440"/>
            <a:ext cx="1051560" cy="685800"/>
          </a:xfrm>
          <a:prstGeom prst="rect">
            <a:avLst/>
          </a:prstGeom>
          <a:solidFill>
            <a:srgbClr val="E2E8F0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828800" y="1234440"/>
            <a:ext cx="1051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34155"/>
                </a:solidFill>
              </a:rPr>
              <a:t>Index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862072" y="1234440"/>
            <a:ext cx="20116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→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971800" y="1234440"/>
            <a:ext cx="1051560" cy="685800"/>
          </a:xfrm>
          <a:prstGeom prst="rect">
            <a:avLst/>
          </a:prstGeom>
          <a:solidFill>
            <a:srgbClr val="1A2F5A"/>
          </a:solidFill>
          <a:ln w="19050">
            <a:solidFill>
              <a:srgbClr val="C9A8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971800" y="1234440"/>
            <a:ext cx="1051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Plan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005072" y="1234440"/>
            <a:ext cx="20116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→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114800" y="1234440"/>
            <a:ext cx="1051560" cy="685800"/>
          </a:xfrm>
          <a:prstGeom prst="rect">
            <a:avLst/>
          </a:prstGeom>
          <a:solidFill>
            <a:srgbClr val="1A2F5A"/>
          </a:solidFill>
          <a:ln w="19050">
            <a:solidFill>
              <a:srgbClr val="C9A84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0" y="1234440"/>
            <a:ext cx="1051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Surface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148072" y="1234440"/>
            <a:ext cx="20116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→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257800" y="1234440"/>
            <a:ext cx="1051560" cy="685800"/>
          </a:xfrm>
          <a:prstGeom prst="rect">
            <a:avLst/>
          </a:prstGeom>
          <a:solidFill>
            <a:srgbClr val="1A2F5A"/>
          </a:solidFill>
          <a:ln w="19050">
            <a:solidFill>
              <a:srgbClr val="C9A84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57800" y="1234440"/>
            <a:ext cx="1051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Triage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291072" y="1234440"/>
            <a:ext cx="20116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→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400800" y="1234440"/>
            <a:ext cx="1051560" cy="685800"/>
          </a:xfrm>
          <a:prstGeom prst="rect">
            <a:avLst/>
          </a:prstGeom>
          <a:solidFill>
            <a:srgbClr val="1A2F5A"/>
          </a:solidFill>
          <a:ln w="19050">
            <a:solidFill>
              <a:srgbClr val="C9A84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0" y="1234440"/>
            <a:ext cx="1051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Score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7434072" y="1234440"/>
            <a:ext cx="20116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→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7543800" y="1234440"/>
            <a:ext cx="1051560" cy="685800"/>
          </a:xfrm>
          <a:prstGeom prst="rect">
            <a:avLst/>
          </a:prstGeom>
          <a:solidFill>
            <a:srgbClr val="1A2F5A"/>
          </a:solidFill>
          <a:ln w="19050">
            <a:solidFill>
              <a:srgbClr val="C9A84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543800" y="1234440"/>
            <a:ext cx="1051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Audit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8577072" y="1234440"/>
            <a:ext cx="20116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→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8686800" y="1234440"/>
            <a:ext cx="1051560" cy="685800"/>
          </a:xfrm>
          <a:prstGeom prst="rect">
            <a:avLst/>
          </a:prstGeom>
          <a:solidFill>
            <a:srgbClr val="1A2F5A"/>
          </a:solidFill>
          <a:ln w="19050">
            <a:solidFill>
              <a:srgbClr val="C9A84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686800" y="1234440"/>
            <a:ext cx="1051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Review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9720072" y="1234440"/>
            <a:ext cx="20116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→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9829800" y="1234440"/>
            <a:ext cx="1051560" cy="685800"/>
          </a:xfrm>
          <a:prstGeom prst="rect">
            <a:avLst/>
          </a:prstGeom>
          <a:solidFill>
            <a:srgbClr val="E2E8F0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829800" y="1234440"/>
            <a:ext cx="10515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34155"/>
                </a:solidFill>
              </a:rPr>
              <a:t>Export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194560" y="187452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9A84C"/>
                </a:solidFill>
              </a:rPr>
              <a:t>↑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337560" y="187452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9A84C"/>
                </a:solidFill>
              </a:rPr>
              <a:t>↑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11480" y="2148840"/>
            <a:ext cx="11365992" cy="65836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11480" y="2148840"/>
            <a:ext cx="109728" cy="658368"/>
          </a:xfrm>
          <a:prstGeom prst="rect">
            <a:avLst/>
          </a:prstGeom>
          <a:solidFill>
            <a:srgbClr val="FCA5A5"/>
          </a:solidFill>
          <a:ln/>
        </p:spPr>
      </p:sp>
      <p:sp>
        <p:nvSpPr>
          <p:cNvPr id="38" name="Text 36"/>
          <p:cNvSpPr/>
          <p:nvPr/>
        </p:nvSpPr>
        <p:spPr>
          <a:xfrm>
            <a:off x="612648" y="219456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F4444"/>
                </a:solidFill>
              </a:rPr>
              <a:t>L1 App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612648" y="2468880"/>
            <a:ext cx="110002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CLI · 参数解析 · 服务组装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11480" y="2880360"/>
            <a:ext cx="11365992" cy="65836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11480" y="2880360"/>
            <a:ext cx="109728" cy="658368"/>
          </a:xfrm>
          <a:prstGeom prst="rect">
            <a:avLst/>
          </a:prstGeom>
          <a:solidFill>
            <a:srgbClr val="FCD34D"/>
          </a:solidFill>
          <a:ln/>
        </p:spPr>
      </p:sp>
      <p:sp>
        <p:nvSpPr>
          <p:cNvPr id="42" name="Text 40"/>
          <p:cNvSpPr/>
          <p:nvPr/>
        </p:nvSpPr>
        <p:spPr>
          <a:xfrm>
            <a:off x="612648" y="292608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2400E"/>
                </a:solidFill>
              </a:rPr>
              <a:t>L2 Workflow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612648" y="3200400"/>
            <a:ext cx="110002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Pipeline编排 · 阶段协调 · 状态管理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411480" y="3611880"/>
            <a:ext cx="11365992" cy="65836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11480" y="3611880"/>
            <a:ext cx="109728" cy="658368"/>
          </a:xfrm>
          <a:prstGeom prst="rect">
            <a:avLst/>
          </a:prstGeom>
          <a:solidFill>
            <a:srgbClr val="6EE7B7"/>
          </a:solidFill>
          <a:ln/>
        </p:spPr>
      </p:sp>
      <p:sp>
        <p:nvSpPr>
          <p:cNvPr id="46" name="Text 44"/>
          <p:cNvSpPr/>
          <p:nvPr/>
        </p:nvSpPr>
        <p:spPr>
          <a:xfrm>
            <a:off x="612648" y="365760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65F46"/>
                </a:solidFill>
              </a:rPr>
              <a:t>L3 Agents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612648" y="3931920"/>
            <a:ext cx="110002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Prompts模板 · 响应解析 · 8角色协同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11480" y="4343400"/>
            <a:ext cx="11365992" cy="65836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411480" y="4343400"/>
            <a:ext cx="109728" cy="658368"/>
          </a:xfrm>
          <a:prstGeom prst="rect">
            <a:avLst/>
          </a:prstGeom>
          <a:solidFill>
            <a:srgbClr val="93C5FD"/>
          </a:solidFill>
          <a:ln/>
        </p:spPr>
      </p:sp>
      <p:sp>
        <p:nvSpPr>
          <p:cNvPr id="50" name="Text 48"/>
          <p:cNvSpPr/>
          <p:nvPr/>
        </p:nvSpPr>
        <p:spPr>
          <a:xfrm>
            <a:off x="612648" y="438912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8A"/>
                </a:solidFill>
              </a:rPr>
              <a:t>L4 BaseAPI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612648" y="4663440"/>
            <a:ext cx="110002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CodeQL · Joern · LLM路由 · Static Facts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411480" y="5074920"/>
            <a:ext cx="11365992" cy="65836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411480" y="5074920"/>
            <a:ext cx="109728" cy="658368"/>
          </a:xfrm>
          <a:prstGeom prst="rect">
            <a:avLst/>
          </a:prstGeom>
          <a:solidFill>
            <a:srgbClr val="C4B5FD"/>
          </a:solidFill>
          <a:ln/>
        </p:spPr>
      </p:sp>
      <p:sp>
        <p:nvSpPr>
          <p:cNvPr id="54" name="Text 52"/>
          <p:cNvSpPr/>
          <p:nvPr/>
        </p:nvSpPr>
        <p:spPr>
          <a:xfrm>
            <a:off x="612648" y="51206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0764"/>
                </a:solidFill>
              </a:rPr>
              <a:t>L5 Core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612648" y="5394960"/>
            <a:ext cx="1100023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数据模型 · 知识状态 · Navigation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411480" y="6035040"/>
            <a:ext cx="1136599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4A3B8"/>
                </a:solidFill>
              </a:rPr>
              <a:t>* 允许依赖：Workflow→BaseAPI/Core  |  Agents→Core  |  BaseAPI↔Core  |  Agents不能承担编排职责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核心创新一：确定性地图 + 证据驱动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Evidence-Grounded · 每个结论必须有证据支撑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12 / 18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411480" y="1097280"/>
            <a:ext cx="5303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F5A"/>
                </a:solidFill>
              </a:rPr>
              <a:t>什么是确定性地图？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11480" y="1508760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667512" y="1463040"/>
            <a:ext cx="50474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Repository Index：文件卡片 + 函数卡片 + 关系边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1480" y="1965960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2" name="Text 10"/>
          <p:cNvSpPr/>
          <p:nvPr/>
        </p:nvSpPr>
        <p:spPr>
          <a:xfrm>
            <a:off x="667512" y="1920240"/>
            <a:ext cx="50474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CodeQL：污点分析、控制流、数据流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11480" y="2423160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4" name="Text 12"/>
          <p:cNvSpPr/>
          <p:nvPr/>
        </p:nvSpPr>
        <p:spPr>
          <a:xfrm>
            <a:off x="667512" y="2377440"/>
            <a:ext cx="50474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Joern：代码属性图查询（CPG）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11480" y="2880360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6" name="Text 14"/>
          <p:cNvSpPr/>
          <p:nvPr/>
        </p:nvSpPr>
        <p:spPr>
          <a:xfrm>
            <a:off x="667512" y="2834640"/>
            <a:ext cx="50474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语义图谱：模块关系、入口点、敏感桥接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11480" y="3337560"/>
            <a:ext cx="164592" cy="164592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8" name="Text 16"/>
          <p:cNvSpPr/>
          <p:nvPr/>
        </p:nvSpPr>
        <p:spPr>
          <a:xfrm>
            <a:off x="667512" y="3291840"/>
            <a:ext cx="50474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不变量（Invariants）：安全相关约束条件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858000" y="109728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F5A"/>
                </a:solidFill>
              </a:rPr>
              <a:t>证据链构建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858000" y="1508760"/>
            <a:ext cx="210312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58000" y="15087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F5A"/>
                </a:solidFill>
              </a:rPr>
              <a:t>Entry Hint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961120" y="1508760"/>
            <a:ext cx="320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F4444"/>
                </a:solidFill>
              </a:rPr>
              <a:t>→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9281160" y="1508760"/>
            <a:ext cx="2103120" cy="502920"/>
          </a:xfrm>
          <a:prstGeom prst="rect">
            <a:avLst/>
          </a:prstGeom>
          <a:solidFill>
            <a:srgbClr val="EF4444">
              <a:alpha val="15000"/>
            </a:srgbClr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281160" y="15087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F4444"/>
                </a:solidFill>
              </a:rPr>
              <a:t>入口→危险函数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6858000" y="2194560"/>
            <a:ext cx="210312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858000" y="21945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F5A"/>
                </a:solidFill>
              </a:rPr>
              <a:t>Sink Proven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8961120" y="2194560"/>
            <a:ext cx="320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3B82F6"/>
                </a:solidFill>
              </a:rPr>
              <a:t>→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9281160" y="2194560"/>
            <a:ext cx="2103120" cy="502920"/>
          </a:xfrm>
          <a:prstGeom prst="rect">
            <a:avLst/>
          </a:prstGeom>
          <a:solidFill>
            <a:srgbClr val="3B82F6">
              <a:alpha val="15000"/>
            </a:srgbClr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281160" y="21945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B82F6"/>
                </a:solidFill>
              </a:rPr>
              <a:t>Sink证据链验证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858000" y="2880360"/>
            <a:ext cx="210312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858000" y="28803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F5A"/>
                </a:solidFill>
              </a:rPr>
              <a:t>Bridge Unproven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8961120" y="2880360"/>
            <a:ext cx="320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97316"/>
                </a:solidFill>
              </a:rPr>
              <a:t>→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9281160" y="2880360"/>
            <a:ext cx="2103120" cy="502920"/>
          </a:xfrm>
          <a:prstGeom prst="rect">
            <a:avLst/>
          </a:prstGeom>
          <a:solidFill>
            <a:srgbClr val="F97316">
              <a:alpha val="15000"/>
            </a:srgbClr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9281160" y="28803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97316"/>
                </a:solidFill>
              </a:rPr>
              <a:t>跨模块桥接补证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858000" y="3566160"/>
            <a:ext cx="2103120" cy="50292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858000" y="35661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2F5A"/>
                </a:solidFill>
              </a:rPr>
              <a:t>Final Verdict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8961120" y="3566160"/>
            <a:ext cx="320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0B981"/>
                </a:solidFill>
              </a:rPr>
              <a:t>→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9281160" y="3566160"/>
            <a:ext cx="2103120" cy="502920"/>
          </a:xfrm>
          <a:prstGeom prst="rect">
            <a:avLst/>
          </a:prstGeom>
          <a:solidFill>
            <a:srgbClr val="10B981">
              <a:alpha val="15000"/>
            </a:srgbClr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281160" y="356616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0B981"/>
                </a:solidFill>
              </a:rPr>
              <a:t>可复现·可交付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11480" y="4572000"/>
            <a:ext cx="11365992" cy="1005840"/>
          </a:xfrm>
          <a:prstGeom prst="rect">
            <a:avLst/>
          </a:prstGeom>
          <a:solidFill>
            <a:srgbClr val="1A2F5A"/>
          </a:solidFill>
          <a:ln/>
        </p:spPr>
      </p:sp>
      <p:sp>
        <p:nvSpPr>
          <p:cNvPr id="41" name="Text 39"/>
          <p:cNvSpPr/>
          <p:nvPr/>
        </p:nvSpPr>
        <p:spPr>
          <a:xfrm>
            <a:off x="640080" y="46634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9A84C"/>
                </a:solidFill>
              </a:rPr>
              <a:t>与Agent方案的本质差异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640080" y="4983480"/>
            <a:ext cx="109087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Agent方案：黑盒推理，路径不可回放 → 洞锋：确定性地图，证据链完整，所有发现可回放、可复核、可交付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核心创新二：多阶段收敛 + 8角色协同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流水线分工，模型可换；模型越强，流水线收益越大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13 / 18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640080" y="1097280"/>
            <a:ext cx="26060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40080" y="1097280"/>
            <a:ext cx="82296" cy="8229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118872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建模 Agent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22960" y="1536192"/>
            <a:ext cx="2331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仓库结构理解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410712" y="1097280"/>
            <a:ext cx="26060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410712" y="1097280"/>
            <a:ext cx="82296" cy="8229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4" name="Text 12"/>
          <p:cNvSpPr/>
          <p:nvPr/>
        </p:nvSpPr>
        <p:spPr>
          <a:xfrm>
            <a:off x="3593592" y="118872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规划 Agent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593592" y="1536192"/>
            <a:ext cx="2331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Scope分解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181344" y="1097280"/>
            <a:ext cx="26060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81344" y="1097280"/>
            <a:ext cx="82296" cy="82296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8" name="Text 16"/>
          <p:cNvSpPr/>
          <p:nvPr/>
        </p:nvSpPr>
        <p:spPr>
          <a:xfrm>
            <a:off x="6364224" y="118872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侦察 Agent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364224" y="1536192"/>
            <a:ext cx="2331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攻击面枚举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8951976" y="1097280"/>
            <a:ext cx="26060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8951976" y="1097280"/>
            <a:ext cx="82296" cy="822960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22" name="Text 20"/>
          <p:cNvSpPr/>
          <p:nvPr/>
        </p:nvSpPr>
        <p:spPr>
          <a:xfrm>
            <a:off x="9134856" y="118872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分诊 Agent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9134856" y="1536192"/>
            <a:ext cx="2331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候选聚合排序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40080" y="2029968"/>
            <a:ext cx="26060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40080" y="2029968"/>
            <a:ext cx="82296" cy="82296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6" name="Text 24"/>
          <p:cNvSpPr/>
          <p:nvPr/>
        </p:nvSpPr>
        <p:spPr>
          <a:xfrm>
            <a:off x="822960" y="2121408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评分 Agent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822960" y="2468880"/>
            <a:ext cx="2331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优先级打分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410712" y="2029968"/>
            <a:ext cx="26060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410712" y="2029968"/>
            <a:ext cx="82296" cy="82296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0" name="Text 28"/>
          <p:cNvSpPr/>
          <p:nvPr/>
        </p:nvSpPr>
        <p:spPr>
          <a:xfrm>
            <a:off x="3593592" y="2121408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审计 Agent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593592" y="2468880"/>
            <a:ext cx="2331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深度多轮补证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181344" y="2029968"/>
            <a:ext cx="26060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181344" y="2029968"/>
            <a:ext cx="82296" cy="8229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4" name="Text 32"/>
          <p:cNvSpPr/>
          <p:nvPr/>
        </p:nvSpPr>
        <p:spPr>
          <a:xfrm>
            <a:off x="6364224" y="2121408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复核 Agent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364224" y="2468880"/>
            <a:ext cx="2331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多角色审查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8951976" y="2029968"/>
            <a:ext cx="26060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8951976" y="2029968"/>
            <a:ext cx="82296" cy="82296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38" name="Text 36"/>
          <p:cNvSpPr/>
          <p:nvPr/>
        </p:nvSpPr>
        <p:spPr>
          <a:xfrm>
            <a:off x="9134856" y="2121408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导出 Agent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9134856" y="2468880"/>
            <a:ext cx="2331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报告生成交付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411480" y="30632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多阶段收敛机制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411480" y="3429000"/>
            <a:ext cx="2011680" cy="914400"/>
          </a:xfrm>
          <a:prstGeom prst="rect">
            <a:avLst/>
          </a:prstGeom>
          <a:solidFill>
            <a:srgbClr val="DBEAFE"/>
          </a:solidFill>
          <a:ln w="9525">
            <a:solidFill>
              <a:srgbClr val="3B82F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11480" y="350215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B82F6"/>
                </a:solidFill>
              </a:rPr>
              <a:t>Surface → Triage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411480" y="3813048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攻击面结构化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2404872" y="356616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→</a:t>
            </a:r>
            <a:endParaRPr lang="en-US" sz="1200" dirty="0"/>
          </a:p>
        </p:txBody>
      </p:sp>
      <p:sp>
        <p:nvSpPr>
          <p:cNvPr id="45" name="Shape 43"/>
          <p:cNvSpPr/>
          <p:nvPr/>
        </p:nvSpPr>
        <p:spPr>
          <a:xfrm>
            <a:off x="2532888" y="3429000"/>
            <a:ext cx="2011680" cy="914400"/>
          </a:xfrm>
          <a:prstGeom prst="rect">
            <a:avLst/>
          </a:prstGeom>
          <a:solidFill>
            <a:srgbClr val="DBEAFE"/>
          </a:solidFill>
          <a:ln w="9525">
            <a:solidFill>
              <a:srgbClr val="3B82F6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532888" y="350215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B82F6"/>
                </a:solidFill>
              </a:rPr>
              <a:t>Triage → Scoring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2532888" y="3813048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候选排序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4526280" y="356616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→</a:t>
            </a: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4654296" y="3429000"/>
            <a:ext cx="2011680" cy="914400"/>
          </a:xfrm>
          <a:prstGeom prst="rect">
            <a:avLst/>
          </a:prstGeom>
          <a:solidFill>
            <a:srgbClr val="DBEAFE"/>
          </a:solidFill>
          <a:ln w="9525">
            <a:solidFill>
              <a:srgbClr val="3B82F6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654296" y="350215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B82F6"/>
                </a:solidFill>
              </a:rPr>
              <a:t>Scoring → Audit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4654296" y="3813048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预算分配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6647688" y="356616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→</a:t>
            </a:r>
            <a:endParaRPr lang="en-US" sz="1200" dirty="0"/>
          </a:p>
        </p:txBody>
      </p:sp>
      <p:sp>
        <p:nvSpPr>
          <p:cNvPr id="53" name="Shape 51"/>
          <p:cNvSpPr/>
          <p:nvPr/>
        </p:nvSpPr>
        <p:spPr>
          <a:xfrm>
            <a:off x="6775704" y="3429000"/>
            <a:ext cx="2011680" cy="914400"/>
          </a:xfrm>
          <a:prstGeom prst="rect">
            <a:avLst/>
          </a:prstGeom>
          <a:solidFill>
            <a:srgbClr val="DBEAFE"/>
          </a:solidFill>
          <a:ln w="9525">
            <a:solidFill>
              <a:srgbClr val="3B82F6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775704" y="350215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B82F6"/>
                </a:solidFill>
              </a:rPr>
              <a:t>Audit Loop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6775704" y="3813048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多轮补证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8769096" y="356616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→</a:t>
            </a:r>
            <a:endParaRPr lang="en-US" sz="1200" dirty="0"/>
          </a:p>
        </p:txBody>
      </p:sp>
      <p:sp>
        <p:nvSpPr>
          <p:cNvPr id="57" name="Shape 55"/>
          <p:cNvSpPr/>
          <p:nvPr/>
        </p:nvSpPr>
        <p:spPr>
          <a:xfrm>
            <a:off x="8897112" y="3429000"/>
            <a:ext cx="2011680" cy="914400"/>
          </a:xfrm>
          <a:prstGeom prst="rect">
            <a:avLst/>
          </a:prstGeom>
          <a:solidFill>
            <a:srgbClr val="DBEAFE"/>
          </a:solidFill>
          <a:ln w="9525">
            <a:solidFill>
              <a:srgbClr val="3B82F6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8897112" y="350215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B82F6"/>
                </a:solidFill>
              </a:rPr>
              <a:t>Review → Export</a:t>
            </a:r>
            <a:endParaRPr lang="en-US" sz="1100" dirty="0"/>
          </a:p>
        </p:txBody>
      </p:sp>
      <p:sp>
        <p:nvSpPr>
          <p:cNvPr id="59" name="Text 57"/>
          <p:cNvSpPr/>
          <p:nvPr/>
        </p:nvSpPr>
        <p:spPr>
          <a:xfrm>
            <a:off x="8897112" y="3813048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复核交付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411480" y="5074920"/>
            <a:ext cx="11365992" cy="822960"/>
          </a:xfrm>
          <a:prstGeom prst="rect">
            <a:avLst/>
          </a:prstGeom>
          <a:solidFill>
            <a:srgbClr val="D1FAE5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411480" y="5074920"/>
            <a:ext cx="73152" cy="8229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62" name="Text 60"/>
          <p:cNvSpPr/>
          <p:nvPr/>
        </p:nvSpPr>
        <p:spPr>
          <a:xfrm>
            <a:off x="612648" y="5148072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</a:rPr>
              <a:t>关键洞察</a:t>
            </a:r>
            <a:endParaRPr lang="en-US" sz="1200" dirty="0"/>
          </a:p>
        </p:txBody>
      </p:sp>
      <p:sp>
        <p:nvSpPr>
          <p:cNvPr id="63" name="Text 61"/>
          <p:cNvSpPr/>
          <p:nvPr/>
        </p:nvSpPr>
        <p:spPr>
          <a:xfrm>
            <a:off x="612648" y="5413248"/>
            <a:ext cx="1090879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模型可换，流程不变；模型越强，流水线收益越大。批量编排：夜间200+仓库排队跑，早班只看聚合结果与工单。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实验设置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评测对象：OpenHarmony LiteOS-A 内核 · 对比基线：Claude Code + Opus 4.6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14 / 18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11480" y="1097280"/>
            <a:ext cx="50292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11480" y="1097280"/>
            <a:ext cx="73152" cy="731520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261872"/>
            <a:ext cx="365760" cy="36576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1069848" y="1170432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评测目标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1069848" y="144475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OpenHarmony LiteOS-A 内核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411480" y="1965960"/>
            <a:ext cx="50292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11480" y="1965960"/>
            <a:ext cx="73152" cy="731520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2130552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069848" y="2039112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对比方案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1069848" y="231343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Claude Code Security + Opus 4.6</a:t>
            </a:r>
            <a:endParaRPr lang="en-US" sz="1300" dirty="0"/>
          </a:p>
        </p:txBody>
      </p:sp>
      <p:sp>
        <p:nvSpPr>
          <p:cNvPr id="18" name="Shape 14"/>
          <p:cNvSpPr/>
          <p:nvPr/>
        </p:nvSpPr>
        <p:spPr>
          <a:xfrm>
            <a:off x="411480" y="2834640"/>
            <a:ext cx="50292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411480" y="2834640"/>
            <a:ext cx="73152" cy="731520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999232"/>
            <a:ext cx="365760" cy="36576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069848" y="2907792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评测指标</a:t>
            </a:r>
            <a:endParaRPr lang="en-US" sz="1100" dirty="0"/>
          </a:p>
        </p:txBody>
      </p:sp>
      <p:sp>
        <p:nvSpPr>
          <p:cNvPr id="22" name="Text 17"/>
          <p:cNvSpPr/>
          <p:nvPr/>
        </p:nvSpPr>
        <p:spPr>
          <a:xfrm>
            <a:off x="1069848" y="318211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漏洞发现数量 / 质量 / 覆盖范围</a:t>
            </a:r>
            <a:endParaRPr lang="en-US" sz="1300" dirty="0"/>
          </a:p>
        </p:txBody>
      </p:sp>
      <p:sp>
        <p:nvSpPr>
          <p:cNvPr id="23" name="Shape 18"/>
          <p:cNvSpPr/>
          <p:nvPr/>
        </p:nvSpPr>
        <p:spPr>
          <a:xfrm>
            <a:off x="411480" y="3703320"/>
            <a:ext cx="502920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411480" y="3703320"/>
            <a:ext cx="73152" cy="731520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3867912"/>
            <a:ext cx="365760" cy="36576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1069848" y="3776472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严重度量纲</a:t>
            </a:r>
            <a:endParaRPr lang="en-US" sz="1100" dirty="0"/>
          </a:p>
        </p:txBody>
      </p:sp>
      <p:sp>
        <p:nvSpPr>
          <p:cNvPr id="27" name="Text 21"/>
          <p:cNvSpPr/>
          <p:nvPr/>
        </p:nvSpPr>
        <p:spPr>
          <a:xfrm>
            <a:off x="1069848" y="405079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Critical / High / Medium / Low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6583680" y="109728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已验证模型</a:t>
            </a:r>
            <a:endParaRPr lang="en-US" sz="1300" dirty="0"/>
          </a:p>
        </p:txBody>
      </p:sp>
      <p:sp>
        <p:nvSpPr>
          <p:cNvPr id="29" name="Shape 23"/>
          <p:cNvSpPr/>
          <p:nvPr/>
        </p:nvSpPr>
        <p:spPr>
          <a:xfrm>
            <a:off x="6583680" y="1508760"/>
            <a:ext cx="50292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0" name="Shape 24"/>
          <p:cNvSpPr/>
          <p:nvPr/>
        </p:nvSpPr>
        <p:spPr>
          <a:xfrm>
            <a:off x="6583680" y="1508760"/>
            <a:ext cx="73152" cy="6858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1" name="Text 25"/>
          <p:cNvSpPr/>
          <p:nvPr/>
        </p:nvSpPr>
        <p:spPr>
          <a:xfrm>
            <a:off x="6766560" y="158191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GLM-5</a:t>
            </a:r>
            <a:endParaRPr lang="en-US" sz="1300" dirty="0"/>
          </a:p>
        </p:txBody>
      </p:sp>
      <p:sp>
        <p:nvSpPr>
          <p:cNvPr id="32" name="Text 26"/>
          <p:cNvSpPr/>
          <p:nvPr/>
        </p:nvSpPr>
        <p:spPr>
          <a:xfrm>
            <a:off x="6766560" y="187452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智谱AI</a:t>
            </a:r>
            <a:endParaRPr lang="en-US" sz="1000" dirty="0"/>
          </a:p>
        </p:txBody>
      </p:sp>
      <p:sp>
        <p:nvSpPr>
          <p:cNvPr id="33" name="Text 27"/>
          <p:cNvSpPr/>
          <p:nvPr/>
        </p:nvSpPr>
        <p:spPr>
          <a:xfrm>
            <a:off x="10058400" y="1508760"/>
            <a:ext cx="1371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9488"/>
                </a:solidFill>
              </a:rPr>
              <a:t>461</a:t>
            </a:r>
            <a:endParaRPr lang="en-US" sz="1800" dirty="0"/>
          </a:p>
        </p:txBody>
      </p:sp>
      <p:sp>
        <p:nvSpPr>
          <p:cNvPr id="34" name="Shape 28"/>
          <p:cNvSpPr/>
          <p:nvPr/>
        </p:nvSpPr>
        <p:spPr>
          <a:xfrm>
            <a:off x="6583680" y="2331720"/>
            <a:ext cx="50292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5" name="Shape 29"/>
          <p:cNvSpPr/>
          <p:nvPr/>
        </p:nvSpPr>
        <p:spPr>
          <a:xfrm>
            <a:off x="6583680" y="2331720"/>
            <a:ext cx="73152" cy="6858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6" name="Text 30"/>
          <p:cNvSpPr/>
          <p:nvPr/>
        </p:nvSpPr>
        <p:spPr>
          <a:xfrm>
            <a:off x="6766560" y="240487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Qwen3-Coder-Next</a:t>
            </a:r>
            <a:endParaRPr lang="en-US" sz="1300" dirty="0"/>
          </a:p>
        </p:txBody>
      </p:sp>
      <p:sp>
        <p:nvSpPr>
          <p:cNvPr id="37" name="Text 31"/>
          <p:cNvSpPr/>
          <p:nvPr/>
        </p:nvSpPr>
        <p:spPr>
          <a:xfrm>
            <a:off x="6766560" y="269748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阿里通义</a:t>
            </a:r>
            <a:endParaRPr lang="en-US" sz="1000" dirty="0"/>
          </a:p>
        </p:txBody>
      </p:sp>
      <p:sp>
        <p:nvSpPr>
          <p:cNvPr id="38" name="Text 32"/>
          <p:cNvSpPr/>
          <p:nvPr/>
        </p:nvSpPr>
        <p:spPr>
          <a:xfrm>
            <a:off x="10058400" y="2331720"/>
            <a:ext cx="1371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3B82F6"/>
                </a:solidFill>
              </a:rPr>
              <a:t>169</a:t>
            </a:r>
            <a:endParaRPr lang="en-US" sz="1800" dirty="0"/>
          </a:p>
        </p:txBody>
      </p:sp>
      <p:sp>
        <p:nvSpPr>
          <p:cNvPr id="39" name="Shape 33"/>
          <p:cNvSpPr/>
          <p:nvPr/>
        </p:nvSpPr>
        <p:spPr>
          <a:xfrm>
            <a:off x="6583680" y="3154680"/>
            <a:ext cx="50292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40" name="Shape 34"/>
          <p:cNvSpPr/>
          <p:nvPr/>
        </p:nvSpPr>
        <p:spPr>
          <a:xfrm>
            <a:off x="6583680" y="3154680"/>
            <a:ext cx="73152" cy="6858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41" name="Text 35"/>
          <p:cNvSpPr/>
          <p:nvPr/>
        </p:nvSpPr>
        <p:spPr>
          <a:xfrm>
            <a:off x="6766560" y="322783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DeepSeek</a:t>
            </a:r>
            <a:endParaRPr lang="en-US" sz="1300" dirty="0"/>
          </a:p>
        </p:txBody>
      </p:sp>
      <p:sp>
        <p:nvSpPr>
          <p:cNvPr id="42" name="Text 36"/>
          <p:cNvSpPr/>
          <p:nvPr/>
        </p:nvSpPr>
        <p:spPr>
          <a:xfrm>
            <a:off x="6766560" y="352044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深度求索</a:t>
            </a:r>
            <a:endParaRPr lang="en-US" sz="1000" dirty="0"/>
          </a:p>
        </p:txBody>
      </p:sp>
      <p:sp>
        <p:nvSpPr>
          <p:cNvPr id="43" name="Text 37"/>
          <p:cNvSpPr/>
          <p:nvPr/>
        </p:nvSpPr>
        <p:spPr>
          <a:xfrm>
            <a:off x="10058400" y="3154680"/>
            <a:ext cx="1371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8B5CF6"/>
                </a:solidFill>
              </a:rPr>
              <a:t>-</a:t>
            </a:r>
            <a:endParaRPr lang="en-US" sz="1800" dirty="0"/>
          </a:p>
        </p:txBody>
      </p:sp>
      <p:sp>
        <p:nvSpPr>
          <p:cNvPr id="44" name="Shape 38"/>
          <p:cNvSpPr/>
          <p:nvPr/>
        </p:nvSpPr>
        <p:spPr>
          <a:xfrm>
            <a:off x="6583680" y="3977640"/>
            <a:ext cx="50292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45" name="Shape 39"/>
          <p:cNvSpPr/>
          <p:nvPr/>
        </p:nvSpPr>
        <p:spPr>
          <a:xfrm>
            <a:off x="6583680" y="3977640"/>
            <a:ext cx="73152" cy="68580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46" name="Text 40"/>
          <p:cNvSpPr/>
          <p:nvPr/>
        </p:nvSpPr>
        <p:spPr>
          <a:xfrm>
            <a:off x="6766560" y="405079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Claude Opus 4.6</a:t>
            </a:r>
            <a:endParaRPr lang="en-US" sz="1300" dirty="0"/>
          </a:p>
        </p:txBody>
      </p:sp>
      <p:sp>
        <p:nvSpPr>
          <p:cNvPr id="47" name="Text 41"/>
          <p:cNvSpPr/>
          <p:nvPr/>
        </p:nvSpPr>
        <p:spPr>
          <a:xfrm>
            <a:off x="6766560" y="434340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Anthropic</a:t>
            </a:r>
            <a:endParaRPr lang="en-US" sz="1000" dirty="0"/>
          </a:p>
        </p:txBody>
      </p:sp>
      <p:sp>
        <p:nvSpPr>
          <p:cNvPr id="48" name="Text 42"/>
          <p:cNvSpPr/>
          <p:nvPr/>
        </p:nvSpPr>
        <p:spPr>
          <a:xfrm>
            <a:off x="10058400" y="3977640"/>
            <a:ext cx="1371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94A3B8"/>
                </a:solidFill>
              </a:rPr>
              <a:t>29 (基线)</a:t>
            </a:r>
            <a:endParaRPr lang="en-US" sz="1800" dirty="0"/>
          </a:p>
        </p:txBody>
      </p:sp>
      <p:sp>
        <p:nvSpPr>
          <p:cNvPr id="49" name="Shape 43"/>
          <p:cNvSpPr/>
          <p:nvPr/>
        </p:nvSpPr>
        <p:spPr>
          <a:xfrm>
            <a:off x="411480" y="5074920"/>
            <a:ext cx="11365992" cy="822960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50" name="Shape 44"/>
          <p:cNvSpPr/>
          <p:nvPr/>
        </p:nvSpPr>
        <p:spPr>
          <a:xfrm>
            <a:off x="411480" y="5074920"/>
            <a:ext cx="73152" cy="8229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51" name="Text 45"/>
          <p:cNvSpPr/>
          <p:nvPr/>
        </p:nvSpPr>
        <p:spPr>
          <a:xfrm>
            <a:off x="612648" y="5138928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82F6"/>
                </a:solidFill>
              </a:rPr>
              <a:t>评测口径</a:t>
            </a:r>
            <a:endParaRPr lang="en-US" sz="1100" dirty="0"/>
          </a:p>
        </p:txBody>
      </p:sp>
      <p:sp>
        <p:nvSpPr>
          <p:cNvPr id="52" name="Text 46"/>
          <p:cNvSpPr/>
          <p:nvPr/>
        </p:nvSpPr>
        <p:spPr>
          <a:xfrm>
            <a:off x="612648" y="5394960"/>
            <a:ext cx="109087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三方结果取 review verdict = ACCEPT；严重性采用 Critical/High 合并「高危及以上」口径；抽样真实性基于随机 20 条人工复核。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量化结果：发现规模与质量分布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洞锋 + GLM-5 在 OpenHarmony LiteOS-A 内核场景下的全面领先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15 / 18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640080" y="1097280"/>
            <a:ext cx="25603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40080" y="1097280"/>
            <a:ext cx="2560320" cy="54864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128016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3B82F6"/>
                </a:solidFill>
              </a:rPr>
              <a:t>461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640080" y="19202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漏洞发现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2176272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洞锋 + GLM-5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456432" y="1097280"/>
            <a:ext cx="25603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456432" y="1097280"/>
            <a:ext cx="256032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5" name="Text 13"/>
          <p:cNvSpPr/>
          <p:nvPr/>
        </p:nvSpPr>
        <p:spPr>
          <a:xfrm>
            <a:off x="3456432" y="128016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EF4444"/>
                </a:solidFill>
              </a:rPr>
              <a:t>15.9×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3456432" y="19202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相对倍数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456432" y="2176272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vs Claude Code + Opus 4.6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272784" y="1097280"/>
            <a:ext cx="25603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72784" y="1097280"/>
            <a:ext cx="256032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0" name="Text 18"/>
          <p:cNvSpPr/>
          <p:nvPr/>
        </p:nvSpPr>
        <p:spPr>
          <a:xfrm>
            <a:off x="6272784" y="128016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0B981"/>
                </a:solidFill>
              </a:rPr>
              <a:t>96.6%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6272784" y="19202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对标覆盖率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272784" y="2176272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28/29 条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9089136" y="1097280"/>
            <a:ext cx="25603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9089136" y="1097280"/>
            <a:ext cx="2560320" cy="54864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25" name="Text 23"/>
          <p:cNvSpPr/>
          <p:nvPr/>
        </p:nvSpPr>
        <p:spPr>
          <a:xfrm>
            <a:off x="9089136" y="1280160"/>
            <a:ext cx="2560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97316"/>
                </a:solidFill>
              </a:rPr>
              <a:t>65.6%</a:t>
            </a:r>
            <a:endParaRPr lang="en-US" sz="3600" dirty="0"/>
          </a:p>
        </p:txBody>
      </p:sp>
      <p:sp>
        <p:nvSpPr>
          <p:cNvPr id="26" name="Text 24"/>
          <p:cNvSpPr/>
          <p:nvPr/>
        </p:nvSpPr>
        <p:spPr>
          <a:xfrm>
            <a:off x="9089136" y="19202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高危+急危占比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9089136" y="2176272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Critical + High</a:t>
            </a:r>
            <a:endParaRPr lang="en-US" sz="900" dirty="0"/>
          </a:p>
        </p:txBody>
      </p:sp>
      <p:graphicFrame>
        <p:nvGraphicFramePr>
          <p:cNvPr id="28" name="Chart 0" descr=""/>
          <p:cNvGraphicFramePr/>
          <p:nvPr/>
        </p:nvGraphicFramePr>
        <p:xfrm>
          <a:off x="411480" y="2743200"/>
          <a:ext cx="7772400" cy="30175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9" name="Shape 26"/>
          <p:cNvSpPr/>
          <p:nvPr/>
        </p:nvSpPr>
        <p:spPr>
          <a:xfrm>
            <a:off x="8686800" y="2743200"/>
            <a:ext cx="3017520" cy="3017520"/>
          </a:xfrm>
          <a:prstGeom prst="rect">
            <a:avLst/>
          </a:prstGeom>
          <a:solidFill>
            <a:srgbClr val="F0F4FA"/>
          </a:solidFill>
          <a:ln/>
        </p:spPr>
      </p:sp>
      <p:sp>
        <p:nvSpPr>
          <p:cNvPr id="30" name="Text 27"/>
          <p:cNvSpPr/>
          <p:nvPr/>
        </p:nvSpPr>
        <p:spPr>
          <a:xfrm>
            <a:off x="8686800" y="283464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覆盖分析</a:t>
            </a:r>
            <a:endParaRPr lang="en-US" sz="1200" dirty="0"/>
          </a:p>
        </p:txBody>
      </p:sp>
      <p:sp>
        <p:nvSpPr>
          <p:cNvPr id="31" name="Shape 28"/>
          <p:cNvSpPr/>
          <p:nvPr/>
        </p:nvSpPr>
        <p:spPr>
          <a:xfrm>
            <a:off x="8823960" y="3200400"/>
            <a:ext cx="2743200" cy="640080"/>
          </a:xfrm>
          <a:prstGeom prst="rect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8915400" y="324612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B82F6"/>
                </a:solidFill>
              </a:rPr>
              <a:t>GLM-5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10332720" y="324612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A2F5A"/>
                </a:solidFill>
              </a:rPr>
              <a:t>461条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8915400" y="3547872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覆盖Claude 28/29条</a:t>
            </a:r>
            <a:endParaRPr lang="en-US" sz="900" dirty="0"/>
          </a:p>
        </p:txBody>
      </p:sp>
      <p:sp>
        <p:nvSpPr>
          <p:cNvPr id="35" name="Shape 32"/>
          <p:cNvSpPr/>
          <p:nvPr/>
        </p:nvSpPr>
        <p:spPr>
          <a:xfrm>
            <a:off x="8823960" y="3950208"/>
            <a:ext cx="2743200" cy="640080"/>
          </a:xfrm>
          <a:prstGeom prst="rect">
            <a:avLst/>
          </a:prstGeom>
          <a:solidFill>
            <a:srgbClr val="0D9488">
              <a:alpha val="12000"/>
            </a:srgbClr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8915400" y="3995928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</a:rPr>
              <a:t>Qwen3</a:t>
            </a:r>
            <a:endParaRPr lang="en-US" sz="1100" dirty="0"/>
          </a:p>
        </p:txBody>
      </p:sp>
      <p:sp>
        <p:nvSpPr>
          <p:cNvPr id="37" name="Text 34"/>
          <p:cNvSpPr/>
          <p:nvPr/>
        </p:nvSpPr>
        <p:spPr>
          <a:xfrm>
            <a:off x="10332720" y="3995928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A2F5A"/>
                </a:solidFill>
              </a:rPr>
              <a:t>169条</a:t>
            </a:r>
            <a:endParaRPr lang="en-US" sz="1100" dirty="0"/>
          </a:p>
        </p:txBody>
      </p:sp>
      <p:sp>
        <p:nvSpPr>
          <p:cNvPr id="38" name="Text 35"/>
          <p:cNvSpPr/>
          <p:nvPr/>
        </p:nvSpPr>
        <p:spPr>
          <a:xfrm>
            <a:off x="8915400" y="429768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5.8x于Claude Code</a:t>
            </a:r>
            <a:endParaRPr lang="en-US" sz="900" dirty="0"/>
          </a:p>
        </p:txBody>
      </p:sp>
      <p:sp>
        <p:nvSpPr>
          <p:cNvPr id="39" name="Shape 36"/>
          <p:cNvSpPr/>
          <p:nvPr/>
        </p:nvSpPr>
        <p:spPr>
          <a:xfrm>
            <a:off x="8823960" y="4700016"/>
            <a:ext cx="2743200" cy="640080"/>
          </a:xfrm>
          <a:prstGeom prst="rect">
            <a:avLst/>
          </a:prstGeom>
          <a:solidFill>
            <a:srgbClr val="94A3B8">
              <a:alpha val="12000"/>
            </a:srgbClr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40" name="Text 37"/>
          <p:cNvSpPr/>
          <p:nvPr/>
        </p:nvSpPr>
        <p:spPr>
          <a:xfrm>
            <a:off x="8915400" y="4745736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4A3B8"/>
                </a:solidFill>
              </a:rPr>
              <a:t>Claude+Opus</a:t>
            </a:r>
            <a:endParaRPr lang="en-US" sz="1100" dirty="0"/>
          </a:p>
        </p:txBody>
      </p:sp>
      <p:sp>
        <p:nvSpPr>
          <p:cNvPr id="41" name="Text 38"/>
          <p:cNvSpPr/>
          <p:nvPr/>
        </p:nvSpPr>
        <p:spPr>
          <a:xfrm>
            <a:off x="10332720" y="4745736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A2F5A"/>
                </a:solidFill>
              </a:rPr>
              <a:t>29条</a:t>
            </a:r>
            <a:endParaRPr lang="en-US" sz="1100" dirty="0"/>
          </a:p>
        </p:txBody>
      </p:sp>
      <p:sp>
        <p:nvSpPr>
          <p:cNvPr id="42" name="Text 39"/>
          <p:cNvSpPr/>
          <p:nvPr/>
        </p:nvSpPr>
        <p:spPr>
          <a:xfrm>
            <a:off x="8915400" y="5047488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聚焦低垂果实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多维度对比分析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从发现问题类型、看家能力、流程可审计性三方面全面对比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16 / 18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11480" y="1097280"/>
            <a:ext cx="2011680" cy="365760"/>
          </a:xfrm>
          <a:prstGeom prst="rect">
            <a:avLst/>
          </a:prstGeom>
          <a:solidFill>
            <a:srgbClr val="1A2F5A"/>
          </a:solidFill>
          <a:ln/>
        </p:spPr>
      </p:sp>
      <p:sp>
        <p:nvSpPr>
          <p:cNvPr id="9" name="Text 7"/>
          <p:cNvSpPr/>
          <p:nvPr/>
        </p:nvSpPr>
        <p:spPr>
          <a:xfrm>
            <a:off x="411480" y="109728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维度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423160" y="1097280"/>
            <a:ext cx="3200400" cy="365760"/>
          </a:xfrm>
          <a:prstGeom prst="rect">
            <a:avLst/>
          </a:prstGeom>
          <a:solidFill>
            <a:srgbClr val="1A2F5A"/>
          </a:solidFill>
          <a:ln/>
        </p:spPr>
      </p:sp>
      <p:sp>
        <p:nvSpPr>
          <p:cNvPr id="11" name="Text 9"/>
          <p:cNvSpPr/>
          <p:nvPr/>
        </p:nvSpPr>
        <p:spPr>
          <a:xfrm>
            <a:off x="2423160" y="10972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洞锋 + GLM-5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623560" y="1097280"/>
            <a:ext cx="3200400" cy="365760"/>
          </a:xfrm>
          <a:prstGeom prst="rect">
            <a:avLst/>
          </a:prstGeom>
          <a:solidFill>
            <a:srgbClr val="1A2F5A"/>
          </a:solidFill>
          <a:ln/>
        </p:spPr>
      </p:sp>
      <p:sp>
        <p:nvSpPr>
          <p:cNvPr id="13" name="Text 11"/>
          <p:cNvSpPr/>
          <p:nvPr/>
        </p:nvSpPr>
        <p:spPr>
          <a:xfrm>
            <a:off x="5623560" y="10972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Claude Code + Opus 4.6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23960" y="1097280"/>
            <a:ext cx="2743200" cy="365760"/>
          </a:xfrm>
          <a:prstGeom prst="rect">
            <a:avLst/>
          </a:prstGeom>
          <a:solidFill>
            <a:srgbClr val="1A2F5A"/>
          </a:solidFill>
          <a:ln/>
        </p:spPr>
      </p:sp>
      <p:sp>
        <p:nvSpPr>
          <p:cNvPr id="15" name="Text 13"/>
          <p:cNvSpPr/>
          <p:nvPr/>
        </p:nvSpPr>
        <p:spPr>
          <a:xfrm>
            <a:off x="8823960" y="10972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Semgrep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11480" y="1463040"/>
            <a:ext cx="201168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" y="1463040"/>
            <a:ext cx="186537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漏洞发现数量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423160" y="1463040"/>
            <a:ext cx="32004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496312" y="1463040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461条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623560" y="1463040"/>
            <a:ext cx="32004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96712" y="1463040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29条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8823960" y="1463040"/>
            <a:ext cx="27432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897112" y="1463040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视规则而定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11480" y="1938528"/>
            <a:ext cx="201168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4632" y="1938528"/>
            <a:ext cx="186537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高危+急危占比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2423160" y="1938528"/>
            <a:ext cx="320040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496312" y="1938528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65.6%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5623560" y="1938528"/>
            <a:ext cx="320040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696712" y="1938528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较低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8823960" y="1938528"/>
            <a:ext cx="274320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897112" y="1938528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依赖规则质量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11480" y="2414016"/>
            <a:ext cx="201168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4632" y="2414016"/>
            <a:ext cx="186537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内存破坏覆盖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2423160" y="2414016"/>
            <a:ext cx="32004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496312" y="2414016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170条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5623560" y="2414016"/>
            <a:ext cx="32004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696712" y="2414016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12条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8823960" y="2414016"/>
            <a:ext cx="27432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897112" y="2414016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有限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11480" y="2889504"/>
            <a:ext cx="201168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4632" y="2889504"/>
            <a:ext cx="186537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竞态/TOCTOU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2423160" y="2889504"/>
            <a:ext cx="320040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496312" y="2889504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103条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5623560" y="2889504"/>
            <a:ext cx="320040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696712" y="2889504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5条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8823960" y="2889504"/>
            <a:ext cx="274320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897112" y="2889504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不支持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11480" y="3364992"/>
            <a:ext cx="201168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84632" y="3364992"/>
            <a:ext cx="186537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协议状态机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2423160" y="3364992"/>
            <a:ext cx="32004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2496312" y="3364992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15条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5623560" y="3364992"/>
            <a:ext cx="32004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5696712" y="3364992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0条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8823960" y="3364992"/>
            <a:ext cx="27432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8897112" y="3364992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不支持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411480" y="3840480"/>
            <a:ext cx="201168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84632" y="3840480"/>
            <a:ext cx="186537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可复现性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2423160" y="3840480"/>
            <a:ext cx="320040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496312" y="3840480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✓ 全程证据链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5623560" y="3840480"/>
            <a:ext cx="320040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5696712" y="3840480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</a:rPr>
              <a:t>✗ 会话态</a:t>
            </a:r>
            <a:endParaRPr lang="en-US" sz="1000" dirty="0"/>
          </a:p>
        </p:txBody>
      </p:sp>
      <p:sp>
        <p:nvSpPr>
          <p:cNvPr id="62" name="Shape 60"/>
          <p:cNvSpPr/>
          <p:nvPr/>
        </p:nvSpPr>
        <p:spPr>
          <a:xfrm>
            <a:off x="8823960" y="3840480"/>
            <a:ext cx="274320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8897112" y="3840480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✓ 规则确定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411480" y="4315968"/>
            <a:ext cx="201168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484632" y="4315968"/>
            <a:ext cx="186537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私有化部署</a:t>
            </a:r>
            <a:endParaRPr lang="en-US" sz="1000" dirty="0"/>
          </a:p>
        </p:txBody>
      </p:sp>
      <p:sp>
        <p:nvSpPr>
          <p:cNvPr id="66" name="Shape 64"/>
          <p:cNvSpPr/>
          <p:nvPr/>
        </p:nvSpPr>
        <p:spPr>
          <a:xfrm>
            <a:off x="2423160" y="4315968"/>
            <a:ext cx="32004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2496312" y="4315968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✓ 完全支持</a:t>
            </a:r>
            <a:endParaRPr lang="en-US" sz="1000" dirty="0"/>
          </a:p>
        </p:txBody>
      </p:sp>
      <p:sp>
        <p:nvSpPr>
          <p:cNvPr id="68" name="Shape 66"/>
          <p:cNvSpPr/>
          <p:nvPr/>
        </p:nvSpPr>
        <p:spPr>
          <a:xfrm>
            <a:off x="5623560" y="4315968"/>
            <a:ext cx="32004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5696712" y="4315968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</a:rPr>
              <a:t>✗ 代码外送</a:t>
            </a:r>
            <a:endParaRPr lang="en-US" sz="1000" dirty="0"/>
          </a:p>
        </p:txBody>
      </p:sp>
      <p:sp>
        <p:nvSpPr>
          <p:cNvPr id="70" name="Shape 68"/>
          <p:cNvSpPr/>
          <p:nvPr/>
        </p:nvSpPr>
        <p:spPr>
          <a:xfrm>
            <a:off x="8823960" y="4315968"/>
            <a:ext cx="274320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8897112" y="4315968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✓ 可本地运行</a:t>
            </a:r>
            <a:endParaRPr lang="en-US" sz="1000" dirty="0"/>
          </a:p>
        </p:txBody>
      </p:sp>
      <p:sp>
        <p:nvSpPr>
          <p:cNvPr id="72" name="Shape 70"/>
          <p:cNvSpPr/>
          <p:nvPr/>
        </p:nvSpPr>
        <p:spPr>
          <a:xfrm>
            <a:off x="411480" y="4791456"/>
            <a:ext cx="201168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484632" y="4791456"/>
            <a:ext cx="186537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批量编排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2423160" y="4791456"/>
            <a:ext cx="320040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2496312" y="4791456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✓ 200+仓库/夜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5623560" y="4791456"/>
            <a:ext cx="320040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5696712" y="4791456"/>
            <a:ext cx="30540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</a:rPr>
              <a:t>✗ 单次对话</a:t>
            </a:r>
            <a:endParaRPr lang="en-US" sz="1000" dirty="0"/>
          </a:p>
        </p:txBody>
      </p:sp>
      <p:sp>
        <p:nvSpPr>
          <p:cNvPr id="78" name="Shape 76"/>
          <p:cNvSpPr/>
          <p:nvPr/>
        </p:nvSpPr>
        <p:spPr>
          <a:xfrm>
            <a:off x="8823960" y="4791456"/>
            <a:ext cx="2743200" cy="475488"/>
          </a:xfrm>
          <a:prstGeom prst="rect">
            <a:avLst/>
          </a:prstGeom>
          <a:solidFill>
            <a:srgbClr val="F8FAFC"/>
          </a:solidFill>
          <a:ln w="6350">
            <a:solidFill>
              <a:srgbClr val="CBD5E1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8897112" y="4791456"/>
            <a:ext cx="2596896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</a:rPr>
              <a:t>✗ 不支持</a:t>
            </a:r>
            <a:endParaRPr lang="en-US" sz="1000" dirty="0"/>
          </a:p>
        </p:txBody>
      </p:sp>
      <p:sp>
        <p:nvSpPr>
          <p:cNvPr id="80" name="Shape 78"/>
          <p:cNvSpPr/>
          <p:nvPr/>
        </p:nvSpPr>
        <p:spPr>
          <a:xfrm>
            <a:off x="411480" y="5623560"/>
            <a:ext cx="11365992" cy="502920"/>
          </a:xfrm>
          <a:prstGeom prst="rect">
            <a:avLst/>
          </a:prstGeom>
          <a:solidFill>
            <a:srgbClr val="D1FAE5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594360" y="5669280"/>
            <a:ext cx="1100023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F5A"/>
                </a:solidFill>
              </a:rPr>
              <a:t>核心发现：洞锋在复杂漏洞形态（竞态/TOCTOU、协议状态机、UAF等）上展现出显著优势，这反映的是方法论差异而非单纯的模型能力差异。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0F1F3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20040"/>
            <a:ext cx="113659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结论与核心贡献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1005840"/>
            <a:ext cx="11365992" cy="1005840"/>
          </a:xfrm>
          <a:prstGeom prst="rect">
            <a:avLst/>
          </a:prstGeom>
          <a:solidFill>
            <a:srgbClr val="1A2F5A"/>
          </a:solidFill>
          <a:ln w="6350">
            <a:solidFill>
              <a:srgbClr val="243B6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005840"/>
            <a:ext cx="640080" cy="10058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005840"/>
            <a:ext cx="640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F3D"/>
                </a:solidFill>
              </a:rPr>
              <a:t>01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234440" y="1097280"/>
            <a:ext cx="103601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全图视角的漏洞挖掘范式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234440" y="1481328"/>
            <a:ext cx="10360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</a:rPr>
              <a:t>提出「先建图、再打击」的漏洞挖掘思路，构建完整仓库确定性地图，突破单Agent搜索空间限制。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11480" y="2148840"/>
            <a:ext cx="11365992" cy="1005840"/>
          </a:xfrm>
          <a:prstGeom prst="rect">
            <a:avLst/>
          </a:prstGeom>
          <a:solidFill>
            <a:srgbClr val="1A2F5A"/>
          </a:solidFill>
          <a:ln w="6350">
            <a:solidFill>
              <a:srgbClr val="243B6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11480" y="2148840"/>
            <a:ext cx="640080" cy="10058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2" name="Text 10"/>
          <p:cNvSpPr/>
          <p:nvPr/>
        </p:nvSpPr>
        <p:spPr>
          <a:xfrm>
            <a:off x="411480" y="2148840"/>
            <a:ext cx="640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F3D"/>
                </a:solidFill>
              </a:rPr>
              <a:t>02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234440" y="2240280"/>
            <a:ext cx="103601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多阶段收敛流水线架构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234440" y="2624328"/>
            <a:ext cx="10360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</a:rPr>
              <a:t>九阶段流水线（Index→Export），融合确定性证据与多角色LLM推理，实现从代码理解到漏洞发现的全链路自动化。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11480" y="3291840"/>
            <a:ext cx="11365992" cy="1005840"/>
          </a:xfrm>
          <a:prstGeom prst="rect">
            <a:avLst/>
          </a:prstGeom>
          <a:solidFill>
            <a:srgbClr val="1A2F5A"/>
          </a:solidFill>
          <a:ln w="6350">
            <a:solidFill>
              <a:srgbClr val="243B6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11480" y="3291840"/>
            <a:ext cx="640080" cy="10058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17" name="Text 15"/>
          <p:cNvSpPr/>
          <p:nvPr/>
        </p:nvSpPr>
        <p:spPr>
          <a:xfrm>
            <a:off x="411480" y="3291840"/>
            <a:ext cx="640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F3D"/>
                </a:solidFill>
              </a:rPr>
              <a:t>03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234440" y="3383280"/>
            <a:ext cx="103601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可验证的证据链机制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234440" y="3767328"/>
            <a:ext cx="10360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</a:rPr>
              <a:t>Issue候选全生命周期可追踪，Audit阶段以Proof Obligations驱动，降低误报率，支持交付级报告输出。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11480" y="4434840"/>
            <a:ext cx="11365992" cy="1005840"/>
          </a:xfrm>
          <a:prstGeom prst="rect">
            <a:avLst/>
          </a:prstGeom>
          <a:solidFill>
            <a:srgbClr val="1A2F5A"/>
          </a:solidFill>
          <a:ln w="6350">
            <a:solidFill>
              <a:srgbClr val="243B6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11480" y="4434840"/>
            <a:ext cx="640080" cy="1005840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22" name="Text 20"/>
          <p:cNvSpPr/>
          <p:nvPr/>
        </p:nvSpPr>
        <p:spPr>
          <a:xfrm>
            <a:off x="411480" y="4434840"/>
            <a:ext cx="640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F3D"/>
                </a:solidFill>
              </a:rPr>
              <a:t>04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234440" y="4526280"/>
            <a:ext cx="1036015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全栈国产化与多模型协同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234440" y="4910328"/>
            <a:ext cx="103601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</a:rPr>
              <a:t>支持GLM-5、Qwen3-Coder-Next、DeepSeek、MiniMax等国产模型，代码不出企业网络，适合金融、军工、政府等敏感行业。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0" y="6217920"/>
            <a:ext cx="12188952" cy="640080"/>
          </a:xfrm>
          <a:prstGeom prst="rect">
            <a:avLst/>
          </a:prstGeom>
          <a:solidFill>
            <a:srgbClr val="0A0F1A"/>
          </a:solidFill>
          <a:ln/>
        </p:spPr>
      </p:sp>
      <p:sp>
        <p:nvSpPr>
          <p:cNvPr id="26" name="Text 24"/>
          <p:cNvSpPr/>
          <p:nvPr/>
        </p:nvSpPr>
        <p:spPr>
          <a:xfrm>
            <a:off x="411480" y="6291072"/>
            <a:ext cx="113659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洞锋 — 先开全图，再精准打击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0"/>
            <a:ext cx="1136599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谢谢</a:t>
            </a:r>
            <a:endParaRPr lang="en-US" sz="6400" dirty="0"/>
          </a:p>
        </p:txBody>
      </p:sp>
      <p:sp>
        <p:nvSpPr>
          <p:cNvPr id="4" name="Shape 2"/>
          <p:cNvSpPr/>
          <p:nvPr/>
        </p:nvSpPr>
        <p:spPr>
          <a:xfrm>
            <a:off x="5029200" y="2880360"/>
            <a:ext cx="2130552" cy="27432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3063240"/>
            <a:ext cx="1136599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A8C8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 &amp; A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11480" y="3840480"/>
            <a:ext cx="1136599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浙江大学  ·  计算机科学与技术学院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4297680"/>
            <a:ext cx="1136599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songli@zju.edu.cn  ·  songli.io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研究背景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LLM驱动的代码安全审计正在快速崛起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2 / 18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411480" y="1097280"/>
            <a:ext cx="53035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300" dirty="0">
                <a:solidFill>
                  <a:srgbClr val="334155"/>
                </a:solidFill>
              </a:rPr>
              <a:t>大语言模型（LLM）在安全领域的应用日趋成熟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300" dirty="0">
                <a:solidFill>
                  <a:srgbClr val="334155"/>
                </a:solidFill>
              </a:rPr>
              <a:t>Claude Code Security、Semgrep Assistant、GitHub Copilot Autofix 等产品密集涌现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300" dirty="0">
                <a:solidFill>
                  <a:srgbClr val="334155"/>
                </a:solidFill>
              </a:rPr>
              <a:t>核心定位：PR评审、代码提交环节的实时安全反馈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300" dirty="0">
                <a:solidFill>
                  <a:srgbClr val="334155"/>
                </a:solidFill>
              </a:rPr>
              <a:t>优势：利用强模型能力进行代码审计与漏洞发现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3108960"/>
            <a:ext cx="5303520" cy="822960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11480" y="3108960"/>
            <a:ext cx="73152" cy="8229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1" name="Text 9"/>
          <p:cNvSpPr/>
          <p:nvPr/>
        </p:nvSpPr>
        <p:spPr>
          <a:xfrm>
            <a:off x="594360" y="3182112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然而，安全评审 ≠ 漏洞发现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94360" y="3493008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漏洞发现需要：全仓级代码理解 · 攻击面建模 · 跨模块链路追踪 · 证据链构建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132320" y="1188720"/>
            <a:ext cx="22860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132320" y="1188720"/>
            <a:ext cx="2286000" cy="54864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1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69480" y="1353312"/>
            <a:ext cx="320040" cy="320040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7662672" y="137160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F5A"/>
                </a:solidFill>
              </a:rPr>
              <a:t>Claude Code Security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7662672" y="1664208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实时PR反馈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9555480" y="1188720"/>
            <a:ext cx="22860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9555480" y="1188720"/>
            <a:ext cx="2286000" cy="54864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640" y="1353312"/>
            <a:ext cx="320040" cy="32004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10085832" y="137160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F5A"/>
                </a:solidFill>
              </a:rPr>
              <a:t>Semgrep Assistant</a:t>
            </a:r>
            <a:endParaRPr lang="en-US" sz="1100" dirty="0"/>
          </a:p>
        </p:txBody>
      </p:sp>
      <p:sp>
        <p:nvSpPr>
          <p:cNvPr id="22" name="Text 18"/>
          <p:cNvSpPr/>
          <p:nvPr/>
        </p:nvSpPr>
        <p:spPr>
          <a:xfrm>
            <a:off x="10085832" y="1664208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规则+AI结合</a:t>
            </a:r>
            <a:endParaRPr lang="en-US" sz="1000" dirty="0"/>
          </a:p>
        </p:txBody>
      </p:sp>
      <p:sp>
        <p:nvSpPr>
          <p:cNvPr id="23" name="Shape 19"/>
          <p:cNvSpPr/>
          <p:nvPr/>
        </p:nvSpPr>
        <p:spPr>
          <a:xfrm>
            <a:off x="7132320" y="2670048"/>
            <a:ext cx="22860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4" name="Shape 20"/>
          <p:cNvSpPr/>
          <p:nvPr/>
        </p:nvSpPr>
        <p:spPr>
          <a:xfrm>
            <a:off x="7132320" y="2670048"/>
            <a:ext cx="2286000" cy="54864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2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480" y="2834640"/>
            <a:ext cx="320040" cy="32004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7662672" y="2852928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F5A"/>
                </a:solidFill>
              </a:rPr>
              <a:t>GitHub Copilot Autofix</a:t>
            </a:r>
            <a:endParaRPr lang="en-US" sz="1100" dirty="0"/>
          </a:p>
        </p:txBody>
      </p:sp>
      <p:sp>
        <p:nvSpPr>
          <p:cNvPr id="27" name="Text 22"/>
          <p:cNvSpPr/>
          <p:nvPr/>
        </p:nvSpPr>
        <p:spPr>
          <a:xfrm>
            <a:off x="7662672" y="3145536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自动修复建议</a:t>
            </a:r>
            <a:endParaRPr lang="en-US" sz="1000" dirty="0"/>
          </a:p>
        </p:txBody>
      </p:sp>
      <p:sp>
        <p:nvSpPr>
          <p:cNvPr id="28" name="Shape 23"/>
          <p:cNvSpPr/>
          <p:nvPr/>
        </p:nvSpPr>
        <p:spPr>
          <a:xfrm>
            <a:off x="9555480" y="2670048"/>
            <a:ext cx="22860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9" name="Shape 24"/>
          <p:cNvSpPr/>
          <p:nvPr/>
        </p:nvSpPr>
        <p:spPr>
          <a:xfrm>
            <a:off x="9555480" y="2670048"/>
            <a:ext cx="2286000" cy="54864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3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92640" y="2834640"/>
            <a:ext cx="320040" cy="320040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10085832" y="2852928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F5A"/>
                </a:solidFill>
              </a:rPr>
              <a:t>ZeroPath</a:t>
            </a:r>
            <a:endParaRPr lang="en-US" sz="1100" dirty="0"/>
          </a:p>
        </p:txBody>
      </p:sp>
      <p:sp>
        <p:nvSpPr>
          <p:cNvPr id="32" name="Text 26"/>
          <p:cNvSpPr/>
          <p:nvPr/>
        </p:nvSpPr>
        <p:spPr>
          <a:xfrm>
            <a:off x="10085832" y="3145536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RSAC 2026创新沙盒</a:t>
            </a:r>
            <a:endParaRPr lang="en-US" sz="1000" dirty="0"/>
          </a:p>
        </p:txBody>
      </p:sp>
      <p:pic>
        <p:nvPicPr>
          <p:cNvPr id="33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6858000" y="1005840"/>
            <a:ext cx="5029200" cy="4114800"/>
          </a:xfrm>
          <a:prstGeom prst="rect">
            <a:avLst/>
          </a:prstGeom>
        </p:spPr>
      </p:pic>
      <p:sp>
        <p:nvSpPr>
          <p:cNvPr id="34" name="Shape 27"/>
          <p:cNvSpPr/>
          <p:nvPr/>
        </p:nvSpPr>
        <p:spPr>
          <a:xfrm>
            <a:off x="6858000" y="1005840"/>
            <a:ext cx="5029200" cy="4114800"/>
          </a:xfrm>
          <a:prstGeom prst="rect">
            <a:avLst/>
          </a:prstGeom>
          <a:solidFill>
            <a:srgbClr val="F0F4FA">
              <a:alpha val="20000"/>
            </a:srgbClr>
          </a:solidFill>
          <a:ln/>
        </p:spPr>
      </p:sp>
      <p:sp>
        <p:nvSpPr>
          <p:cNvPr id="35" name="Text 28"/>
          <p:cNvSpPr/>
          <p:nvPr/>
        </p:nvSpPr>
        <p:spPr>
          <a:xfrm>
            <a:off x="411480" y="5394960"/>
            <a:ext cx="113659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4A3B8"/>
                </a:solidFill>
              </a:rPr>
              <a:t>“安全评审关注的是「当前变更是否引入风险」，漏洞发现关注的是「整个代码仓库中是否存在可利用的安全缺陷」”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Gap 1：安全工具自身不安全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安全工具自身不安全 — 用一个不断出漏洞的Agent去找别人的漏洞，本身就是悖论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3 / 18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11480" y="1371600"/>
            <a:ext cx="1463040" cy="1463040"/>
          </a:xfrm>
          <a:prstGeom prst="ellipse">
            <a:avLst/>
          </a:prstGeom>
          <a:solidFill>
            <a:srgbClr val="FEE2E2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645920"/>
            <a:ext cx="914400" cy="91440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5029200" y="1097280"/>
            <a:ext cx="20116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029200" y="1097280"/>
            <a:ext cx="20116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2" name="Text 9"/>
          <p:cNvSpPr/>
          <p:nvPr/>
        </p:nvSpPr>
        <p:spPr>
          <a:xfrm>
            <a:off x="5029200" y="1234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4444"/>
                </a:solidFill>
              </a:rPr>
              <a:t>70+</a:t>
            </a:r>
            <a:endParaRPr lang="en-US" sz="2800" dirty="0"/>
          </a:p>
        </p:txBody>
      </p:sp>
      <p:sp>
        <p:nvSpPr>
          <p:cNvPr id="13" name="Text 10"/>
          <p:cNvSpPr/>
          <p:nvPr/>
        </p:nvSpPr>
        <p:spPr>
          <a:xfrm>
            <a:off x="5029200" y="171907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CVE发现数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7178040" y="1097280"/>
            <a:ext cx="20116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7178040" y="1097280"/>
            <a:ext cx="20116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6" name="Text 13"/>
          <p:cNvSpPr/>
          <p:nvPr/>
        </p:nvSpPr>
        <p:spPr>
          <a:xfrm>
            <a:off x="7178040" y="1234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4444"/>
                </a:solidFill>
              </a:rPr>
              <a:t>3个</a:t>
            </a:r>
            <a:endParaRPr lang="en-US" sz="2800" dirty="0"/>
          </a:p>
        </p:txBody>
      </p:sp>
      <p:sp>
        <p:nvSpPr>
          <p:cNvPr id="17" name="Text 14"/>
          <p:cNvSpPr/>
          <p:nvPr/>
        </p:nvSpPr>
        <p:spPr>
          <a:xfrm>
            <a:off x="7178040" y="171907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Claude Code 2026年CVE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9326880" y="1097280"/>
            <a:ext cx="20116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9326880" y="1097280"/>
            <a:ext cx="20116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0" name="Text 17"/>
          <p:cNvSpPr/>
          <p:nvPr/>
        </p:nvSpPr>
        <p:spPr>
          <a:xfrm>
            <a:off x="9326880" y="1234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4444"/>
                </a:solidFill>
              </a:rPr>
              <a:t>CRITICAL 9.1</a:t>
            </a:r>
            <a:endParaRPr lang="en-US" sz="2800" dirty="0"/>
          </a:p>
        </p:txBody>
      </p:sp>
      <p:sp>
        <p:nvSpPr>
          <p:cNvPr id="21" name="Text 18"/>
          <p:cNvSpPr/>
          <p:nvPr/>
        </p:nvSpPr>
        <p:spPr>
          <a:xfrm>
            <a:off x="9326880" y="171907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最高评分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10789920" y="5943600"/>
            <a:ext cx="1097280" cy="457200"/>
          </a:xfrm>
          <a:prstGeom prst="rect">
            <a:avLst/>
          </a:prstGeom>
          <a:solidFill>
            <a:srgbClr val="C9A84C">
              <a:alpha val="40000"/>
            </a:srgbClr>
          </a:solidFill>
          <a:ln/>
        </p:spPr>
      </p:sp>
      <p:sp>
        <p:nvSpPr>
          <p:cNvPr id="23" name="Shape 20"/>
          <p:cNvSpPr/>
          <p:nvPr/>
        </p:nvSpPr>
        <p:spPr>
          <a:xfrm>
            <a:off x="411480" y="2560320"/>
            <a:ext cx="54864" cy="5029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4" name="Text 21"/>
          <p:cNvSpPr/>
          <p:nvPr/>
        </p:nvSpPr>
        <p:spPr>
          <a:xfrm>
            <a:off x="576072" y="25603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CVE-2026-21852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576072" y="2816352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API Key窃取，CVSS 7.5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411480" y="3218688"/>
            <a:ext cx="54864" cy="5029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7" name="Text 24"/>
          <p:cNvSpPr/>
          <p:nvPr/>
        </p:nvSpPr>
        <p:spPr>
          <a:xfrm>
            <a:off x="576072" y="3218688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CVE-2026-24887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576072" y="347472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命令注入RCE，CVSS 8.7</a:t>
            </a:r>
            <a:endParaRPr lang="en-US" sz="1100" dirty="0"/>
          </a:p>
        </p:txBody>
      </p:sp>
      <p:sp>
        <p:nvSpPr>
          <p:cNvPr id="29" name="Shape 26"/>
          <p:cNvSpPr/>
          <p:nvPr/>
        </p:nvSpPr>
        <p:spPr>
          <a:xfrm>
            <a:off x="411480" y="3877056"/>
            <a:ext cx="54864" cy="5029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0" name="Text 27"/>
          <p:cNvSpPr/>
          <p:nvPr/>
        </p:nvSpPr>
        <p:spPr>
          <a:xfrm>
            <a:off x="576072" y="3877056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Deny Rules失效</a:t>
            </a:r>
            <a:endParaRPr lang="en-US" sz="1200" dirty="0"/>
          </a:p>
        </p:txBody>
      </p:sp>
      <p:sp>
        <p:nvSpPr>
          <p:cNvPr id="31" name="Text 28"/>
          <p:cNvSpPr/>
          <p:nvPr/>
        </p:nvSpPr>
        <p:spPr>
          <a:xfrm>
            <a:off x="576072" y="4133088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50条子命令后安全规则形同虚设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Gap 2：黑盒不可审计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黑盒不可审计 — 在安全领域，「不可复现的发现」≈「不可信的发现」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4 / 18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11480" y="1371600"/>
            <a:ext cx="1463040" cy="1463040"/>
          </a:xfrm>
          <a:prstGeom prst="ellipse">
            <a:avLst/>
          </a:prstGeom>
          <a:solidFill>
            <a:srgbClr val="FEE2E2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645920"/>
            <a:ext cx="914400" cy="91440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5029200" y="1097280"/>
            <a:ext cx="20116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029200" y="1097280"/>
            <a:ext cx="20116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2" name="Text 9"/>
          <p:cNvSpPr/>
          <p:nvPr/>
        </p:nvSpPr>
        <p:spPr>
          <a:xfrm>
            <a:off x="5029200" y="1234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4444"/>
                </a:solidFill>
              </a:rPr>
              <a:t>86%</a:t>
            </a:r>
            <a:endParaRPr lang="en-US" sz="2800" dirty="0"/>
          </a:p>
        </p:txBody>
      </p:sp>
      <p:sp>
        <p:nvSpPr>
          <p:cNvPr id="13" name="Text 10"/>
          <p:cNvSpPr/>
          <p:nvPr/>
        </p:nvSpPr>
        <p:spPr>
          <a:xfrm>
            <a:off x="5029200" y="171907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内容注入劫持成功率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7178040" y="1097280"/>
            <a:ext cx="20116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7178040" y="1097280"/>
            <a:ext cx="20116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6" name="Text 13"/>
          <p:cNvSpPr/>
          <p:nvPr/>
        </p:nvSpPr>
        <p:spPr>
          <a:xfrm>
            <a:off x="7178040" y="1234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4444"/>
                </a:solidFill>
              </a:rPr>
              <a:t>0%</a:t>
            </a:r>
            <a:endParaRPr lang="en-US" sz="2800" dirty="0"/>
          </a:p>
        </p:txBody>
      </p:sp>
      <p:sp>
        <p:nvSpPr>
          <p:cNvPr id="17" name="Text 14"/>
          <p:cNvSpPr/>
          <p:nvPr/>
        </p:nvSpPr>
        <p:spPr>
          <a:xfrm>
            <a:off x="7178040" y="171907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可复现性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9326880" y="1097280"/>
            <a:ext cx="20116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9326880" y="1097280"/>
            <a:ext cx="20116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0" name="Text 17"/>
          <p:cNvSpPr/>
          <p:nvPr/>
        </p:nvSpPr>
        <p:spPr>
          <a:xfrm>
            <a:off x="9326880" y="1234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4444"/>
                </a:solidFill>
              </a:rPr>
              <a:t>DeepMind</a:t>
            </a:r>
            <a:endParaRPr lang="en-US" sz="2800" dirty="0"/>
          </a:p>
        </p:txBody>
      </p:sp>
      <p:sp>
        <p:nvSpPr>
          <p:cNvPr id="21" name="Text 18"/>
          <p:cNvSpPr/>
          <p:nvPr/>
        </p:nvSpPr>
        <p:spPr>
          <a:xfrm>
            <a:off x="9326880" y="171907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AI Agent Traps 2026.3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10789920" y="5943600"/>
            <a:ext cx="1097280" cy="457200"/>
          </a:xfrm>
          <a:prstGeom prst="rect">
            <a:avLst/>
          </a:prstGeom>
          <a:solidFill>
            <a:srgbClr val="C9A84C">
              <a:alpha val="40000"/>
            </a:srgbClr>
          </a:solidFill>
          <a:ln/>
        </p:spPr>
      </p:sp>
      <p:sp>
        <p:nvSpPr>
          <p:cNvPr id="23" name="Shape 20"/>
          <p:cNvSpPr/>
          <p:nvPr/>
        </p:nvSpPr>
        <p:spPr>
          <a:xfrm>
            <a:off x="411480" y="2560320"/>
            <a:ext cx="54864" cy="5029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4" name="Text 21"/>
          <p:cNvSpPr/>
          <p:nvPr/>
        </p:nvSpPr>
        <p:spPr>
          <a:xfrm>
            <a:off x="576072" y="25603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Agent行为不可确定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576072" y="2816352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Bessemer 2026: Agent behavior is nondeterministic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411480" y="3218688"/>
            <a:ext cx="54864" cy="5029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7" name="Text 24"/>
          <p:cNvSpPr/>
          <p:nvPr/>
        </p:nvSpPr>
        <p:spPr>
          <a:xfrm>
            <a:off x="576072" y="3218688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86%内容注入劫持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576072" y="347472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DeepMind 2026.4.1: AI Agent Traps</a:t>
            </a:r>
            <a:endParaRPr lang="en-US" sz="1100" dirty="0"/>
          </a:p>
        </p:txBody>
      </p:sp>
      <p:sp>
        <p:nvSpPr>
          <p:cNvPr id="29" name="Shape 26"/>
          <p:cNvSpPr/>
          <p:nvPr/>
        </p:nvSpPr>
        <p:spPr>
          <a:xfrm>
            <a:off x="411480" y="3877056"/>
            <a:ext cx="54864" cy="5029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0" name="Text 27"/>
          <p:cNvSpPr/>
          <p:nvPr/>
        </p:nvSpPr>
        <p:spPr>
          <a:xfrm>
            <a:off x="576072" y="3877056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OWASP Agent Top 10</a:t>
            </a:r>
            <a:endParaRPr lang="en-US" sz="1200" dirty="0"/>
          </a:p>
        </p:txBody>
      </p:sp>
      <p:sp>
        <p:nvSpPr>
          <p:cNvPr id="31" name="Text 28"/>
          <p:cNvSpPr/>
          <p:nvPr/>
        </p:nvSpPr>
        <p:spPr>
          <a:xfrm>
            <a:off x="576072" y="4133088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目标劫持、流氓行为均入列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Gap 3：单Agent搜索空间有限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单Agent局限 — 缺乏全局视野，每次从零开始，经验无法沉淀为组织资产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5 / 18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11480" y="1371600"/>
            <a:ext cx="1463040" cy="1463040"/>
          </a:xfrm>
          <a:prstGeom prst="ellipse">
            <a:avLst/>
          </a:prstGeom>
          <a:solidFill>
            <a:srgbClr val="FEE2E2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645920"/>
            <a:ext cx="914400" cy="91440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5029200" y="1097280"/>
            <a:ext cx="20116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029200" y="1097280"/>
            <a:ext cx="20116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2" name="Text 9"/>
          <p:cNvSpPr/>
          <p:nvPr/>
        </p:nvSpPr>
        <p:spPr>
          <a:xfrm>
            <a:off x="5029200" y="1234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4444"/>
                </a:solidFill>
              </a:rPr>
              <a:t>有限</a:t>
            </a:r>
            <a:endParaRPr lang="en-US" sz="2800" dirty="0"/>
          </a:p>
        </p:txBody>
      </p:sp>
      <p:sp>
        <p:nvSpPr>
          <p:cNvPr id="13" name="Text 10"/>
          <p:cNvSpPr/>
          <p:nvPr/>
        </p:nvSpPr>
        <p:spPr>
          <a:xfrm>
            <a:off x="5029200" y="171907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单次搜索覆盖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7178040" y="1097280"/>
            <a:ext cx="20116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7178040" y="1097280"/>
            <a:ext cx="20116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6" name="Text 13"/>
          <p:cNvSpPr/>
          <p:nvPr/>
        </p:nvSpPr>
        <p:spPr>
          <a:xfrm>
            <a:off x="7178040" y="1234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4444"/>
                </a:solidFill>
              </a:rPr>
              <a:t>零</a:t>
            </a:r>
            <a:endParaRPr lang="en-US" sz="2800" dirty="0"/>
          </a:p>
        </p:txBody>
      </p:sp>
      <p:sp>
        <p:nvSpPr>
          <p:cNvPr id="17" name="Text 14"/>
          <p:cNvSpPr/>
          <p:nvPr/>
        </p:nvSpPr>
        <p:spPr>
          <a:xfrm>
            <a:off x="7178040" y="171907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全局视野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9326880" y="1097280"/>
            <a:ext cx="20116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9326880" y="1097280"/>
            <a:ext cx="20116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0" name="Text 17"/>
          <p:cNvSpPr/>
          <p:nvPr/>
        </p:nvSpPr>
        <p:spPr>
          <a:xfrm>
            <a:off x="9326880" y="1234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4444"/>
                </a:solidFill>
              </a:rPr>
              <a:t>0%</a:t>
            </a:r>
            <a:endParaRPr lang="en-US" sz="2800" dirty="0"/>
          </a:p>
        </p:txBody>
      </p:sp>
      <p:sp>
        <p:nvSpPr>
          <p:cNvPr id="21" name="Text 18"/>
          <p:cNvSpPr/>
          <p:nvPr/>
        </p:nvSpPr>
        <p:spPr>
          <a:xfrm>
            <a:off x="9326880" y="171907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经验沉淀率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10789920" y="5943600"/>
            <a:ext cx="1097280" cy="457200"/>
          </a:xfrm>
          <a:prstGeom prst="rect">
            <a:avLst/>
          </a:prstGeom>
          <a:solidFill>
            <a:srgbClr val="C9A84C">
              <a:alpha val="40000"/>
            </a:srgbClr>
          </a:solidFill>
          <a:ln/>
        </p:spPr>
      </p:sp>
      <p:sp>
        <p:nvSpPr>
          <p:cNvPr id="23" name="Shape 20"/>
          <p:cNvSpPr/>
          <p:nvPr/>
        </p:nvSpPr>
        <p:spPr>
          <a:xfrm>
            <a:off x="411480" y="2560320"/>
            <a:ext cx="54864" cy="5029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4" name="Text 21"/>
          <p:cNvSpPr/>
          <p:nvPr/>
        </p:nvSpPr>
        <p:spPr>
          <a:xfrm>
            <a:off x="576072" y="25603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搜索空间受限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576072" y="2816352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一个人再聪明，面对百万行代码库也只能覆盖有限的搜索空间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411480" y="3218688"/>
            <a:ext cx="54864" cy="5029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7" name="Text 24"/>
          <p:cNvSpPr/>
          <p:nvPr/>
        </p:nvSpPr>
        <p:spPr>
          <a:xfrm>
            <a:off x="576072" y="3218688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无全局视野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576072" y="347472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缺乏全局地图，每次探索都从零开始</a:t>
            </a:r>
            <a:endParaRPr lang="en-US" sz="1100" dirty="0"/>
          </a:p>
        </p:txBody>
      </p:sp>
      <p:sp>
        <p:nvSpPr>
          <p:cNvPr id="29" name="Shape 26"/>
          <p:cNvSpPr/>
          <p:nvPr/>
        </p:nvSpPr>
        <p:spPr>
          <a:xfrm>
            <a:off x="411480" y="3877056"/>
            <a:ext cx="54864" cy="5029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0" name="Text 27"/>
          <p:cNvSpPr/>
          <p:nvPr/>
        </p:nvSpPr>
        <p:spPr>
          <a:xfrm>
            <a:off x="576072" y="3877056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经验无法沉淀</a:t>
            </a:r>
            <a:endParaRPr lang="en-US" sz="1200" dirty="0"/>
          </a:p>
        </p:txBody>
      </p:sp>
      <p:sp>
        <p:nvSpPr>
          <p:cNvPr id="31" name="Text 28"/>
          <p:cNvSpPr/>
          <p:nvPr/>
        </p:nvSpPr>
        <p:spPr>
          <a:xfrm>
            <a:off x="576072" y="4133088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个人经验无法转化为组织资产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Gap 4：数据主权困境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数据主权 — 48%的安全专家认为Agent AI是2026最危险攻击向量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6 / 18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411480" y="1371600"/>
            <a:ext cx="1463040" cy="1463040"/>
          </a:xfrm>
          <a:prstGeom prst="ellipse">
            <a:avLst/>
          </a:prstGeom>
          <a:solidFill>
            <a:srgbClr val="FEE2E2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645920"/>
            <a:ext cx="914400" cy="91440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5029200" y="1097280"/>
            <a:ext cx="20116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029200" y="1097280"/>
            <a:ext cx="20116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2" name="Text 9"/>
          <p:cNvSpPr/>
          <p:nvPr/>
        </p:nvSpPr>
        <p:spPr>
          <a:xfrm>
            <a:off x="5029200" y="1234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4444"/>
                </a:solidFill>
              </a:rPr>
              <a:t>48%</a:t>
            </a:r>
            <a:endParaRPr lang="en-US" sz="2800" dirty="0"/>
          </a:p>
        </p:txBody>
      </p:sp>
      <p:sp>
        <p:nvSpPr>
          <p:cNvPr id="13" name="Text 10"/>
          <p:cNvSpPr/>
          <p:nvPr/>
        </p:nvSpPr>
        <p:spPr>
          <a:xfrm>
            <a:off x="5029200" y="171907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安全专家认为是最危险攻击向量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7178040" y="1097280"/>
            <a:ext cx="20116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7178040" y="1097280"/>
            <a:ext cx="20116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6" name="Text 13"/>
          <p:cNvSpPr/>
          <p:nvPr/>
        </p:nvSpPr>
        <p:spPr>
          <a:xfrm>
            <a:off x="7178040" y="1234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4444"/>
                </a:solidFill>
              </a:rPr>
              <a:t>不可控</a:t>
            </a:r>
            <a:endParaRPr lang="en-US" sz="2800" dirty="0"/>
          </a:p>
        </p:txBody>
      </p:sp>
      <p:sp>
        <p:nvSpPr>
          <p:cNvPr id="17" name="Text 14"/>
          <p:cNvSpPr/>
          <p:nvPr/>
        </p:nvSpPr>
        <p:spPr>
          <a:xfrm>
            <a:off x="7178040" y="171907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代码外送风险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9326880" y="1097280"/>
            <a:ext cx="20116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9326880" y="1097280"/>
            <a:ext cx="201168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0" name="Text 17"/>
          <p:cNvSpPr/>
          <p:nvPr/>
        </p:nvSpPr>
        <p:spPr>
          <a:xfrm>
            <a:off x="9326880" y="1234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F4444"/>
                </a:solidFill>
              </a:rPr>
              <a:t>禁止</a:t>
            </a:r>
            <a:endParaRPr lang="en-US" sz="2800" dirty="0"/>
          </a:p>
        </p:txBody>
      </p:sp>
      <p:sp>
        <p:nvSpPr>
          <p:cNvPr id="21" name="Text 18"/>
          <p:cNvSpPr/>
          <p:nvPr/>
        </p:nvSpPr>
        <p:spPr>
          <a:xfrm>
            <a:off x="9326880" y="1719072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34155"/>
                </a:solidFill>
              </a:rPr>
              <a:t>敏感行业使用外部API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10789920" y="5943600"/>
            <a:ext cx="1097280" cy="457200"/>
          </a:xfrm>
          <a:prstGeom prst="rect">
            <a:avLst/>
          </a:prstGeom>
          <a:solidFill>
            <a:srgbClr val="C9A84C">
              <a:alpha val="40000"/>
            </a:srgbClr>
          </a:solidFill>
          <a:ln/>
        </p:spPr>
      </p:sp>
      <p:sp>
        <p:nvSpPr>
          <p:cNvPr id="23" name="Shape 20"/>
          <p:cNvSpPr/>
          <p:nvPr/>
        </p:nvSpPr>
        <p:spPr>
          <a:xfrm>
            <a:off x="411480" y="2560320"/>
            <a:ext cx="54864" cy="5029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4" name="Text 21"/>
          <p:cNvSpPr/>
          <p:nvPr/>
        </p:nvSpPr>
        <p:spPr>
          <a:xfrm>
            <a:off x="576072" y="25603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代码外送风险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576072" y="2816352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Claude Code Security需要将源代码发送到Anthropic服务器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411480" y="3218688"/>
            <a:ext cx="54864" cy="5029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7" name="Text 24"/>
          <p:cNvSpPr/>
          <p:nvPr/>
        </p:nvSpPr>
        <p:spPr>
          <a:xfrm>
            <a:off x="576072" y="3218688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合规限制</a:t>
            </a:r>
            <a:endParaRPr lang="en-US" sz="1200" dirty="0"/>
          </a:p>
        </p:txBody>
      </p:sp>
      <p:sp>
        <p:nvSpPr>
          <p:cNvPr id="28" name="Text 25"/>
          <p:cNvSpPr/>
          <p:nvPr/>
        </p:nvSpPr>
        <p:spPr>
          <a:xfrm>
            <a:off x="576072" y="347472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金融、军工、政府等敏感行业无法接受代码外流</a:t>
            </a:r>
            <a:endParaRPr lang="en-US" sz="1100" dirty="0"/>
          </a:p>
        </p:txBody>
      </p:sp>
      <p:sp>
        <p:nvSpPr>
          <p:cNvPr id="29" name="Shape 26"/>
          <p:cNvSpPr/>
          <p:nvPr/>
        </p:nvSpPr>
        <p:spPr>
          <a:xfrm>
            <a:off x="411480" y="3877056"/>
            <a:ext cx="54864" cy="5029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0" name="Text 27"/>
          <p:cNvSpPr/>
          <p:nvPr/>
        </p:nvSpPr>
        <p:spPr>
          <a:xfrm>
            <a:off x="576072" y="3877056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F5A"/>
                </a:solidFill>
              </a:rPr>
              <a:t>国产化需求</a:t>
            </a:r>
            <a:endParaRPr lang="en-US" sz="1200" dirty="0"/>
          </a:p>
        </p:txBody>
      </p:sp>
      <p:sp>
        <p:nvSpPr>
          <p:cNvPr id="31" name="Text 28"/>
          <p:cNvSpPr/>
          <p:nvPr/>
        </p:nvSpPr>
        <p:spPr>
          <a:xfrm>
            <a:off x="576072" y="4133088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国内企业大量无法使用外部大模型API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核心Gap总结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AI模型能力无法在现有范式下充分发挥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7 / 18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0F1F3D"/>
          </a:solidFill>
          <a:ln/>
        </p:spPr>
      </p:sp>
      <p:sp>
        <p:nvSpPr>
          <p:cNvPr id="9" name="Shape 7"/>
          <p:cNvSpPr/>
          <p:nvPr/>
        </p:nvSpPr>
        <p:spPr>
          <a:xfrm>
            <a:off x="594360" y="1280160"/>
            <a:ext cx="256032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94360" y="1280160"/>
            <a:ext cx="2560320" cy="64008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508760"/>
            <a:ext cx="411480" cy="41148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" y="20116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安全工具自身不安全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731520" y="246888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Agent方案存在系统性信任悖论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3355848" y="1280160"/>
            <a:ext cx="256032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355848" y="1280160"/>
            <a:ext cx="2560320" cy="64008"/>
          </a:xfrm>
          <a:prstGeom prst="rect">
            <a:avLst/>
          </a:prstGeom>
          <a:solidFill>
            <a:srgbClr val="F97316"/>
          </a:solidFill>
          <a:ln/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728" y="1508760"/>
            <a:ext cx="411480" cy="41148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3493008" y="20116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黑盒不可审计</a:t>
            </a:r>
            <a:endParaRPr lang="en-US" sz="1300" dirty="0"/>
          </a:p>
        </p:txBody>
      </p:sp>
      <p:sp>
        <p:nvSpPr>
          <p:cNvPr id="18" name="Text 14"/>
          <p:cNvSpPr/>
          <p:nvPr/>
        </p:nvSpPr>
        <p:spPr>
          <a:xfrm>
            <a:off x="3493008" y="246888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行为不可确定，发现不可复现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117336" y="1280160"/>
            <a:ext cx="256032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6117336" y="1280160"/>
            <a:ext cx="2560320" cy="64008"/>
          </a:xfrm>
          <a:prstGeom prst="rect">
            <a:avLst/>
          </a:prstGeom>
          <a:solidFill>
            <a:srgbClr val="8B5CF6"/>
          </a:solidFill>
          <a:ln/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0216" y="1508760"/>
            <a:ext cx="411480" cy="41148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254496" y="20116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单Agent搜索空间有限</a:t>
            </a:r>
            <a:endParaRPr lang="en-US" sz="1300" dirty="0"/>
          </a:p>
        </p:txBody>
      </p:sp>
      <p:sp>
        <p:nvSpPr>
          <p:cNvPr id="23" name="Text 18"/>
          <p:cNvSpPr/>
          <p:nvPr/>
        </p:nvSpPr>
        <p:spPr>
          <a:xfrm>
            <a:off x="6254496" y="246888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缺乏全局视野，经验无法沉淀</a:t>
            </a:r>
            <a:endParaRPr lang="en-US" sz="1100" dirty="0"/>
          </a:p>
        </p:txBody>
      </p:sp>
      <p:sp>
        <p:nvSpPr>
          <p:cNvPr id="24" name="Shape 19"/>
          <p:cNvSpPr/>
          <p:nvPr/>
        </p:nvSpPr>
        <p:spPr>
          <a:xfrm>
            <a:off x="8878824" y="1280160"/>
            <a:ext cx="256032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0"/>
          <p:cNvSpPr/>
          <p:nvPr/>
        </p:nvSpPr>
        <p:spPr>
          <a:xfrm>
            <a:off x="8878824" y="1280160"/>
            <a:ext cx="2560320" cy="64008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1704" y="1508760"/>
            <a:ext cx="411480" cy="41148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9015984" y="20116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数据主权困境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9015984" y="246888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代码外送，合规风险不可控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411480" y="3840480"/>
            <a:ext cx="11365992" cy="1097280"/>
          </a:xfrm>
          <a:prstGeom prst="rect">
            <a:avLst/>
          </a:prstGeom>
          <a:solidFill>
            <a:srgbClr val="1A2F5A"/>
          </a:solidFill>
          <a:ln/>
        </p:spPr>
      </p:sp>
      <p:sp>
        <p:nvSpPr>
          <p:cNvPr id="30" name="Text 24"/>
          <p:cNvSpPr/>
          <p:nvPr/>
        </p:nvSpPr>
        <p:spPr>
          <a:xfrm>
            <a:off x="685800" y="39776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9A84C"/>
                </a:solidFill>
              </a:rPr>
              <a:t>核心问题：</a:t>
            </a:r>
            <a:endParaRPr lang="en-US" sz="1200" dirty="0"/>
          </a:p>
        </p:txBody>
      </p:sp>
      <p:sp>
        <p:nvSpPr>
          <p:cNvPr id="31" name="Text 25"/>
          <p:cNvSpPr/>
          <p:nvPr/>
        </p:nvSpPr>
        <p:spPr>
          <a:xfrm>
            <a:off x="685800" y="4297680"/>
            <a:ext cx="1081735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现有 Agent 方案没有把模型能力放进「系统体系」，导致：模型越强，单次表现越好，但没有人能保证下一次还能找到同样的路。</a:t>
            </a:r>
            <a:endParaRPr lang="en-US" sz="1200" dirty="0"/>
          </a:p>
        </p:txBody>
      </p:sp>
      <p:sp>
        <p:nvSpPr>
          <p:cNvPr id="32" name="Shape 26"/>
          <p:cNvSpPr/>
          <p:nvPr/>
        </p:nvSpPr>
        <p:spPr>
          <a:xfrm>
            <a:off x="411480" y="5120640"/>
            <a:ext cx="11365992" cy="868680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F6"/>
            </a:solidFill>
            <a:prstDash val="solid"/>
          </a:ln>
        </p:spPr>
      </p:sp>
      <p:sp>
        <p:nvSpPr>
          <p:cNvPr id="33" name="Shape 27"/>
          <p:cNvSpPr/>
          <p:nvPr/>
        </p:nvSpPr>
        <p:spPr>
          <a:xfrm>
            <a:off x="411480" y="5120640"/>
            <a:ext cx="73152" cy="8686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4" name="Text 28"/>
          <p:cNvSpPr/>
          <p:nvPr/>
        </p:nvSpPr>
        <p:spPr>
          <a:xfrm>
            <a:off x="640080" y="5212080"/>
            <a:ext cx="1090879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洞锋的思路：先构建全图视野，再统一指挥作战，让任何一个模型放进来都能发挥最大战斗力。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Related Work：基于Agent的审计方案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以Claude Code Security为代表的对话式AI安全工具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8 / 18</a:t>
            </a:r>
            <a:endParaRPr lang="en-US" sz="8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400800" y="1097280"/>
            <a:ext cx="5303520" cy="429768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6400800" y="1097280"/>
            <a:ext cx="5303520" cy="4297680"/>
          </a:xfrm>
          <a:prstGeom prst="rect">
            <a:avLst/>
          </a:prstGeom>
          <a:solidFill>
            <a:srgbClr val="1A2F5A">
              <a:alpha val="28000"/>
            </a:srgbClr>
          </a:solidFill>
          <a:ln/>
        </p:spPr>
      </p:sp>
      <p:sp>
        <p:nvSpPr>
          <p:cNvPr id="10" name="Shape 7"/>
          <p:cNvSpPr/>
          <p:nvPr/>
        </p:nvSpPr>
        <p:spPr>
          <a:xfrm>
            <a:off x="594360" y="1097280"/>
            <a:ext cx="56692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94360" y="1097280"/>
            <a:ext cx="82296" cy="123444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2" name="Shape 9"/>
          <p:cNvSpPr/>
          <p:nvPr/>
        </p:nvSpPr>
        <p:spPr>
          <a:xfrm>
            <a:off x="795528" y="1261872"/>
            <a:ext cx="594360" cy="594360"/>
          </a:xfrm>
          <a:prstGeom prst="ellipse">
            <a:avLst/>
          </a:prstGeom>
          <a:solidFill>
            <a:srgbClr val="8B5CF6">
              <a:alpha val="12000"/>
            </a:srgbClr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392" y="1316736"/>
            <a:ext cx="484632" cy="48463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508760" y="1207008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Claude Code Security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1508760" y="1499616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Anthropic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1508760" y="1691640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✓ 实时PR反馈 · Opus模型能力强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508760" y="1956816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</a:rPr>
              <a:t>✗ 单次对话路径不可复现 · 子Agent安全绕过未修复 · 代码外送风险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594360" y="2496312"/>
            <a:ext cx="56692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594360" y="2496312"/>
            <a:ext cx="82296" cy="123444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0" name="Shape 16"/>
          <p:cNvSpPr/>
          <p:nvPr/>
        </p:nvSpPr>
        <p:spPr>
          <a:xfrm>
            <a:off x="795528" y="2660904"/>
            <a:ext cx="594360" cy="594360"/>
          </a:xfrm>
          <a:prstGeom prst="ellipse">
            <a:avLst/>
          </a:prstGeom>
          <a:solidFill>
            <a:srgbClr val="8B5CF6">
              <a:alpha val="12000"/>
            </a:srgbClr>
          </a:solidFill>
          <a:ln/>
        </p:spPr>
      </p:sp>
      <p:sp>
        <p:nvSpPr>
          <p:cNvPr id="21" name="Text 17"/>
          <p:cNvSpPr/>
          <p:nvPr/>
        </p:nvSpPr>
        <p:spPr>
          <a:xfrm>
            <a:off x="1508760" y="2606040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Semgrep Assistant</a:t>
            </a:r>
            <a:endParaRPr lang="en-US" sz="1300" dirty="0"/>
          </a:p>
        </p:txBody>
      </p:sp>
      <p:sp>
        <p:nvSpPr>
          <p:cNvPr id="22" name="Text 18"/>
          <p:cNvSpPr/>
          <p:nvPr/>
        </p:nvSpPr>
        <p:spPr>
          <a:xfrm>
            <a:off x="1508760" y="2898648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r2c</a:t>
            </a:r>
            <a:endParaRPr lang="en-US" sz="900" dirty="0"/>
          </a:p>
        </p:txBody>
      </p:sp>
      <p:sp>
        <p:nvSpPr>
          <p:cNvPr id="23" name="Text 19"/>
          <p:cNvSpPr/>
          <p:nvPr/>
        </p:nvSpPr>
        <p:spPr>
          <a:xfrm>
            <a:off x="1508760" y="3090672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✓ 规则+AI结合 · 可审计的规则系统</a:t>
            </a:r>
            <a:endParaRPr lang="en-US" sz="1000" dirty="0"/>
          </a:p>
        </p:txBody>
      </p:sp>
      <p:sp>
        <p:nvSpPr>
          <p:cNvPr id="24" name="Text 20"/>
          <p:cNvSpPr/>
          <p:nvPr/>
        </p:nvSpPr>
        <p:spPr>
          <a:xfrm>
            <a:off x="1508760" y="3355848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</a:rPr>
              <a:t>✗ 规则覆盖有限 · 依赖专家编写规则 · 难以发现复杂链路漏洞</a:t>
            </a:r>
            <a:endParaRPr lang="en-US" sz="1000" dirty="0"/>
          </a:p>
        </p:txBody>
      </p:sp>
      <p:sp>
        <p:nvSpPr>
          <p:cNvPr id="25" name="Shape 21"/>
          <p:cNvSpPr/>
          <p:nvPr/>
        </p:nvSpPr>
        <p:spPr>
          <a:xfrm>
            <a:off x="594360" y="3895344"/>
            <a:ext cx="56692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2"/>
          <p:cNvSpPr/>
          <p:nvPr/>
        </p:nvSpPr>
        <p:spPr>
          <a:xfrm>
            <a:off x="594360" y="3895344"/>
            <a:ext cx="82296" cy="123444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7" name="Shape 23"/>
          <p:cNvSpPr/>
          <p:nvPr/>
        </p:nvSpPr>
        <p:spPr>
          <a:xfrm>
            <a:off x="795528" y="4059936"/>
            <a:ext cx="594360" cy="594360"/>
          </a:xfrm>
          <a:prstGeom prst="ellipse">
            <a:avLst/>
          </a:prstGeom>
          <a:solidFill>
            <a:srgbClr val="8B5CF6">
              <a:alpha val="12000"/>
            </a:srgbClr>
          </a:solidFill>
          <a:ln/>
        </p:spPr>
      </p:sp>
      <p:pic>
        <p:nvPicPr>
          <p:cNvPr id="2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392" y="4114800"/>
            <a:ext cx="484632" cy="484632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1508760" y="4005072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ZeroPath</a:t>
            </a:r>
            <a:endParaRPr lang="en-US" sz="1300" dirty="0"/>
          </a:p>
        </p:txBody>
      </p:sp>
      <p:sp>
        <p:nvSpPr>
          <p:cNvPr id="30" name="Text 25"/>
          <p:cNvSpPr/>
          <p:nvPr/>
        </p:nvSpPr>
        <p:spPr>
          <a:xfrm>
            <a:off x="1508760" y="429768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Startup</a:t>
            </a:r>
            <a:endParaRPr lang="en-US" sz="900" dirty="0"/>
          </a:p>
        </p:txBody>
      </p:sp>
      <p:sp>
        <p:nvSpPr>
          <p:cNvPr id="31" name="Text 26"/>
          <p:cNvSpPr/>
          <p:nvPr/>
        </p:nvSpPr>
        <p:spPr>
          <a:xfrm>
            <a:off x="1508760" y="4489704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✓ RSAC 2026创新沙盒Top 10</a:t>
            </a:r>
            <a:endParaRPr lang="en-US" sz="1000" dirty="0"/>
          </a:p>
        </p:txBody>
      </p:sp>
      <p:sp>
        <p:nvSpPr>
          <p:cNvPr id="32" name="Text 27"/>
          <p:cNvSpPr/>
          <p:nvPr/>
        </p:nvSpPr>
        <p:spPr>
          <a:xfrm>
            <a:off x="1508760" y="475488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</a:rPr>
              <a:t>✗ 对复杂代码库的全仓分析能力待验证</a:t>
            </a:r>
            <a:endParaRPr lang="en-US" sz="1000" dirty="0"/>
          </a:p>
        </p:txBody>
      </p:sp>
      <p:sp>
        <p:nvSpPr>
          <p:cNvPr id="33" name="Shape 28"/>
          <p:cNvSpPr/>
          <p:nvPr/>
        </p:nvSpPr>
        <p:spPr>
          <a:xfrm>
            <a:off x="594360" y="5294376"/>
            <a:ext cx="56692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29"/>
          <p:cNvSpPr/>
          <p:nvPr/>
        </p:nvSpPr>
        <p:spPr>
          <a:xfrm>
            <a:off x="594360" y="5294376"/>
            <a:ext cx="82296" cy="123444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5" name="Shape 30"/>
          <p:cNvSpPr/>
          <p:nvPr/>
        </p:nvSpPr>
        <p:spPr>
          <a:xfrm>
            <a:off x="795528" y="5458968"/>
            <a:ext cx="594360" cy="594360"/>
          </a:xfrm>
          <a:prstGeom prst="ellipse">
            <a:avLst/>
          </a:prstGeom>
          <a:solidFill>
            <a:srgbClr val="8B5CF6">
              <a:alpha val="12000"/>
            </a:srgbClr>
          </a:solidFill>
          <a:ln/>
        </p:spPr>
      </p:sp>
      <p:pic>
        <p:nvPicPr>
          <p:cNvPr id="3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392" y="5513832"/>
            <a:ext cx="484632" cy="484632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1508760" y="5404104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GitHub Copilot Autofix</a:t>
            </a:r>
            <a:endParaRPr lang="en-US" sz="1300" dirty="0"/>
          </a:p>
        </p:txBody>
      </p:sp>
      <p:sp>
        <p:nvSpPr>
          <p:cNvPr id="38" name="Text 32"/>
          <p:cNvSpPr/>
          <p:nvPr/>
        </p:nvSpPr>
        <p:spPr>
          <a:xfrm>
            <a:off x="1508760" y="5696712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Microsoft</a:t>
            </a:r>
            <a:endParaRPr lang="en-US" sz="900" dirty="0"/>
          </a:p>
        </p:txBody>
      </p:sp>
      <p:sp>
        <p:nvSpPr>
          <p:cNvPr id="39" name="Text 33"/>
          <p:cNvSpPr/>
          <p:nvPr/>
        </p:nvSpPr>
        <p:spPr>
          <a:xfrm>
            <a:off x="1508760" y="5888736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✓ IDE集成度高 · 修复建议实时</a:t>
            </a:r>
            <a:endParaRPr lang="en-US" sz="1000" dirty="0"/>
          </a:p>
        </p:txBody>
      </p:sp>
      <p:sp>
        <p:nvSpPr>
          <p:cNvPr id="40" name="Text 34"/>
          <p:cNvSpPr/>
          <p:nvPr/>
        </p:nvSpPr>
        <p:spPr>
          <a:xfrm>
            <a:off x="1508760" y="6153912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</a:rPr>
              <a:t>✗ 覆盖变更有限 · 难以发现架构级漏洞</a:t>
            </a:r>
            <a:endParaRPr lang="en-US" sz="1000" dirty="0"/>
          </a:p>
        </p:txBody>
      </p:sp>
      <p:sp>
        <p:nvSpPr>
          <p:cNvPr id="41" name="Shape 35"/>
          <p:cNvSpPr/>
          <p:nvPr/>
        </p:nvSpPr>
        <p:spPr>
          <a:xfrm>
            <a:off x="6400800" y="1097280"/>
            <a:ext cx="5303520" cy="3657600"/>
          </a:xfrm>
          <a:prstGeom prst="rect">
            <a:avLst/>
          </a:prstGeom>
          <a:solidFill>
            <a:srgbClr val="1A2F5A"/>
          </a:solidFill>
          <a:ln/>
        </p:spPr>
      </p:sp>
      <p:sp>
        <p:nvSpPr>
          <p:cNvPr id="42" name="Text 36"/>
          <p:cNvSpPr/>
          <p:nvPr/>
        </p:nvSpPr>
        <p:spPr>
          <a:xfrm>
            <a:off x="6583680" y="123444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</a:rPr>
              <a:t>核心局限：黑盒不可复现</a:t>
            </a:r>
            <a:endParaRPr lang="en-US" sz="1300" dirty="0"/>
          </a:p>
        </p:txBody>
      </p:sp>
      <p:sp>
        <p:nvSpPr>
          <p:cNvPr id="43" name="Shape 37"/>
          <p:cNvSpPr/>
          <p:nvPr/>
        </p:nvSpPr>
        <p:spPr>
          <a:xfrm>
            <a:off x="8503920" y="1691640"/>
            <a:ext cx="1097280" cy="1097280"/>
          </a:xfrm>
          <a:prstGeom prst="ellipse">
            <a:avLst/>
          </a:prstGeom>
          <a:solidFill>
            <a:srgbClr val="8B5CF6">
              <a:alpha val="50000"/>
            </a:srgbClr>
          </a:solidFill>
          <a:ln/>
        </p:spPr>
      </p:sp>
      <p:pic>
        <p:nvPicPr>
          <p:cNvPr id="4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68512" y="1856232"/>
            <a:ext cx="768096" cy="768096"/>
          </a:xfrm>
          <a:prstGeom prst="rect">
            <a:avLst/>
          </a:prstGeom>
        </p:spPr>
      </p:pic>
      <p:sp>
        <p:nvSpPr>
          <p:cNvPr id="45" name="Shape 38"/>
          <p:cNvSpPr/>
          <p:nvPr/>
        </p:nvSpPr>
        <p:spPr>
          <a:xfrm>
            <a:off x="9052560" y="2240280"/>
            <a:ext cx="457200" cy="685800"/>
          </a:xfrm>
          <a:prstGeom prst="line">
            <a:avLst/>
          </a:prstGeom>
          <a:noFill/>
          <a:ln w="6350">
            <a:solidFill>
              <a:srgbClr val="94A3B8"/>
            </a:solidFill>
            <a:prstDash val="solid"/>
          </a:ln>
        </p:spPr>
      </p:sp>
      <p:sp>
        <p:nvSpPr>
          <p:cNvPr id="46" name="Shape 39"/>
          <p:cNvSpPr/>
          <p:nvPr/>
        </p:nvSpPr>
        <p:spPr>
          <a:xfrm>
            <a:off x="6629400" y="2962656"/>
            <a:ext cx="164592" cy="164592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47" name="Text 40"/>
          <p:cNvSpPr/>
          <p:nvPr/>
        </p:nvSpPr>
        <p:spPr>
          <a:xfrm>
            <a:off x="6858000" y="2926080"/>
            <a:ext cx="10972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Run 1:</a:t>
            </a:r>
            <a:endParaRPr lang="en-US" sz="1000" dirty="0"/>
          </a:p>
        </p:txBody>
      </p:sp>
      <p:sp>
        <p:nvSpPr>
          <p:cNvPr id="48" name="Text 41"/>
          <p:cNvSpPr/>
          <p:nvPr/>
        </p:nvSpPr>
        <p:spPr>
          <a:xfrm>
            <a:off x="7909560" y="2926080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0B981"/>
                </a:solidFill>
              </a:rPr>
              <a:t>漏洞A ✓</a:t>
            </a:r>
            <a:endParaRPr lang="en-US" sz="1000" dirty="0"/>
          </a:p>
        </p:txBody>
      </p:sp>
      <p:sp>
        <p:nvSpPr>
          <p:cNvPr id="49" name="Shape 42"/>
          <p:cNvSpPr/>
          <p:nvPr/>
        </p:nvSpPr>
        <p:spPr>
          <a:xfrm>
            <a:off x="9052560" y="2240280"/>
            <a:ext cx="457200" cy="1033272"/>
          </a:xfrm>
          <a:prstGeom prst="line">
            <a:avLst/>
          </a:prstGeom>
          <a:noFill/>
          <a:ln w="6350">
            <a:solidFill>
              <a:srgbClr val="94A3B8"/>
            </a:solidFill>
            <a:prstDash val="solid"/>
          </a:ln>
        </p:spPr>
      </p:sp>
      <p:sp>
        <p:nvSpPr>
          <p:cNvPr id="50" name="Shape 43"/>
          <p:cNvSpPr/>
          <p:nvPr/>
        </p:nvSpPr>
        <p:spPr>
          <a:xfrm>
            <a:off x="6629400" y="3310128"/>
            <a:ext cx="164592" cy="164592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51" name="Text 44"/>
          <p:cNvSpPr/>
          <p:nvPr/>
        </p:nvSpPr>
        <p:spPr>
          <a:xfrm>
            <a:off x="6858000" y="3273552"/>
            <a:ext cx="10972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Run 2:</a:t>
            </a:r>
            <a:endParaRPr lang="en-US" sz="1000" dirty="0"/>
          </a:p>
        </p:txBody>
      </p:sp>
      <p:sp>
        <p:nvSpPr>
          <p:cNvPr id="52" name="Text 45"/>
          <p:cNvSpPr/>
          <p:nvPr/>
        </p:nvSpPr>
        <p:spPr>
          <a:xfrm>
            <a:off x="7909560" y="3273552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0B981"/>
                </a:solidFill>
              </a:rPr>
              <a:t>漏洞B ✓</a:t>
            </a:r>
            <a:endParaRPr lang="en-US" sz="1000" dirty="0"/>
          </a:p>
        </p:txBody>
      </p:sp>
      <p:sp>
        <p:nvSpPr>
          <p:cNvPr id="53" name="Shape 46"/>
          <p:cNvSpPr/>
          <p:nvPr/>
        </p:nvSpPr>
        <p:spPr>
          <a:xfrm>
            <a:off x="9052560" y="2240280"/>
            <a:ext cx="457200" cy="1380744"/>
          </a:xfrm>
          <a:prstGeom prst="line">
            <a:avLst/>
          </a:prstGeom>
          <a:noFill/>
          <a:ln w="6350">
            <a:solidFill>
              <a:srgbClr val="94A3B8"/>
            </a:solidFill>
            <a:prstDash val="solid"/>
          </a:ln>
        </p:spPr>
      </p:sp>
      <p:sp>
        <p:nvSpPr>
          <p:cNvPr id="54" name="Shape 47"/>
          <p:cNvSpPr/>
          <p:nvPr/>
        </p:nvSpPr>
        <p:spPr>
          <a:xfrm>
            <a:off x="6629400" y="3657600"/>
            <a:ext cx="164592" cy="164592"/>
          </a:xfrm>
          <a:prstGeom prst="ellipse">
            <a:avLst/>
          </a:prstGeom>
          <a:solidFill>
            <a:srgbClr val="94A3B8"/>
          </a:solidFill>
          <a:ln/>
        </p:spPr>
      </p:sp>
      <p:sp>
        <p:nvSpPr>
          <p:cNvPr id="55" name="Text 48"/>
          <p:cNvSpPr/>
          <p:nvPr/>
        </p:nvSpPr>
        <p:spPr>
          <a:xfrm>
            <a:off x="6858000" y="3621024"/>
            <a:ext cx="10972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Run 3:</a:t>
            </a:r>
            <a:endParaRPr lang="en-US" sz="1000" dirty="0"/>
          </a:p>
        </p:txBody>
      </p:sp>
      <p:sp>
        <p:nvSpPr>
          <p:cNvPr id="56" name="Text 49"/>
          <p:cNvSpPr/>
          <p:nvPr/>
        </p:nvSpPr>
        <p:spPr>
          <a:xfrm>
            <a:off x="7909560" y="3621024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4A3B8"/>
                </a:solidFill>
              </a:rPr>
              <a:t>无发现 ✗</a:t>
            </a:r>
            <a:endParaRPr lang="en-US" sz="1000" dirty="0"/>
          </a:p>
        </p:txBody>
      </p:sp>
      <p:sp>
        <p:nvSpPr>
          <p:cNvPr id="57" name="Shape 50"/>
          <p:cNvSpPr/>
          <p:nvPr/>
        </p:nvSpPr>
        <p:spPr>
          <a:xfrm>
            <a:off x="9052560" y="2240280"/>
            <a:ext cx="457200" cy="1728216"/>
          </a:xfrm>
          <a:prstGeom prst="line">
            <a:avLst/>
          </a:prstGeom>
          <a:noFill/>
          <a:ln w="6350">
            <a:solidFill>
              <a:srgbClr val="94A3B8"/>
            </a:solidFill>
            <a:prstDash val="solid"/>
          </a:ln>
        </p:spPr>
      </p:sp>
      <p:sp>
        <p:nvSpPr>
          <p:cNvPr id="58" name="Shape 51"/>
          <p:cNvSpPr/>
          <p:nvPr/>
        </p:nvSpPr>
        <p:spPr>
          <a:xfrm>
            <a:off x="6629400" y="4005072"/>
            <a:ext cx="164592" cy="164592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59" name="Text 52"/>
          <p:cNvSpPr/>
          <p:nvPr/>
        </p:nvSpPr>
        <p:spPr>
          <a:xfrm>
            <a:off x="6858000" y="3968496"/>
            <a:ext cx="10972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Run 4:</a:t>
            </a:r>
            <a:endParaRPr lang="en-US" sz="1000" dirty="0"/>
          </a:p>
        </p:txBody>
      </p:sp>
      <p:sp>
        <p:nvSpPr>
          <p:cNvPr id="60" name="Text 53"/>
          <p:cNvSpPr/>
          <p:nvPr/>
        </p:nvSpPr>
        <p:spPr>
          <a:xfrm>
            <a:off x="7909560" y="3968496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0B981"/>
                </a:solidFill>
              </a:rPr>
              <a:t>漏洞C ✓</a:t>
            </a:r>
            <a:endParaRPr lang="en-US" sz="1000" dirty="0"/>
          </a:p>
        </p:txBody>
      </p:sp>
      <p:sp>
        <p:nvSpPr>
          <p:cNvPr id="61" name="Shape 54"/>
          <p:cNvSpPr/>
          <p:nvPr/>
        </p:nvSpPr>
        <p:spPr>
          <a:xfrm>
            <a:off x="9052560" y="2240280"/>
            <a:ext cx="457200" cy="2075688"/>
          </a:xfrm>
          <a:prstGeom prst="line">
            <a:avLst/>
          </a:prstGeom>
          <a:noFill/>
          <a:ln w="6350">
            <a:solidFill>
              <a:srgbClr val="94A3B8"/>
            </a:solidFill>
            <a:prstDash val="solid"/>
          </a:ln>
        </p:spPr>
      </p:sp>
      <p:sp>
        <p:nvSpPr>
          <p:cNvPr id="62" name="Shape 55"/>
          <p:cNvSpPr/>
          <p:nvPr/>
        </p:nvSpPr>
        <p:spPr>
          <a:xfrm>
            <a:off x="6629400" y="4352544"/>
            <a:ext cx="164592" cy="164592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63" name="Text 56"/>
          <p:cNvSpPr/>
          <p:nvPr/>
        </p:nvSpPr>
        <p:spPr>
          <a:xfrm>
            <a:off x="6858000" y="4315968"/>
            <a:ext cx="10972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Run 5:</a:t>
            </a:r>
            <a:endParaRPr lang="en-US" sz="1000" dirty="0"/>
          </a:p>
        </p:txBody>
      </p:sp>
      <p:sp>
        <p:nvSpPr>
          <p:cNvPr id="64" name="Text 57"/>
          <p:cNvSpPr/>
          <p:nvPr/>
        </p:nvSpPr>
        <p:spPr>
          <a:xfrm>
            <a:off x="7909560" y="4315968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0B981"/>
                </a:solidFill>
              </a:rPr>
              <a:t>漏洞A+B+C ✓✓✓</a:t>
            </a:r>
            <a:endParaRPr lang="en-US" sz="1000" dirty="0"/>
          </a:p>
        </p:txBody>
      </p:sp>
      <p:sp>
        <p:nvSpPr>
          <p:cNvPr id="65" name="Shape 58"/>
          <p:cNvSpPr/>
          <p:nvPr/>
        </p:nvSpPr>
        <p:spPr>
          <a:xfrm>
            <a:off x="6583680" y="4892040"/>
            <a:ext cx="4937760" cy="594360"/>
          </a:xfrm>
          <a:prstGeom prst="rect">
            <a:avLst/>
          </a:prstGeom>
          <a:solidFill>
            <a:srgbClr val="EF4444">
              <a:alpha val="15000"/>
            </a:srgbClr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66" name="Text 59"/>
          <p:cNvSpPr/>
          <p:nvPr/>
        </p:nvSpPr>
        <p:spPr>
          <a:xfrm>
            <a:off x="6720840" y="4965192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F4444"/>
                </a:solidFill>
              </a:rPr>
              <a:t>「不可复现的发现 ≈ 不可信的发现」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9A84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182880"/>
            <a:ext cx="113659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Related Work：传统静态分析方案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11480" y="658368"/>
            <a:ext cx="11365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CodeQL、Semgrep等基于规则的漏洞检测工具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11480" y="6291072"/>
            <a:ext cx="11365992" cy="13716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632764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洞锋 · 浙江大学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0863072" y="6327648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9 / 18</a:t>
            </a:r>
            <a:endParaRPr lang="en-US" sz="8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400800" y="1097280"/>
            <a:ext cx="5303520" cy="429768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6400800" y="1097280"/>
            <a:ext cx="5303520" cy="4297680"/>
          </a:xfrm>
          <a:prstGeom prst="rect">
            <a:avLst/>
          </a:prstGeom>
          <a:solidFill>
            <a:srgbClr val="1A2F5A">
              <a:alpha val="28000"/>
            </a:srgbClr>
          </a:solidFill>
          <a:ln/>
        </p:spPr>
      </p:sp>
      <p:sp>
        <p:nvSpPr>
          <p:cNvPr id="10" name="Shape 7"/>
          <p:cNvSpPr/>
          <p:nvPr/>
        </p:nvSpPr>
        <p:spPr>
          <a:xfrm>
            <a:off x="594360" y="1097280"/>
            <a:ext cx="56692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94360" y="1097280"/>
            <a:ext cx="82296" cy="12344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Shape 9"/>
          <p:cNvSpPr/>
          <p:nvPr/>
        </p:nvSpPr>
        <p:spPr>
          <a:xfrm>
            <a:off x="795528" y="1261872"/>
            <a:ext cx="594360" cy="594360"/>
          </a:xfrm>
          <a:prstGeom prst="ellipse">
            <a:avLst/>
          </a:prstGeom>
          <a:solidFill>
            <a:srgbClr val="0D9488">
              <a:alpha val="12000"/>
            </a:srgbClr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392" y="1316736"/>
            <a:ext cx="484632" cy="48463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508760" y="1207008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CodeQL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1508760" y="1499616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GitHub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1508760" y="1691640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✓ 确定性语义分析 · 查询语言表达力强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1508760" y="1956816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</a:rPr>
              <a:t>✗ 需要人工编写查询 · 对LLM推理能力利用不足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594360" y="2496312"/>
            <a:ext cx="56692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594360" y="2496312"/>
            <a:ext cx="82296" cy="12344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0" name="Shape 16"/>
          <p:cNvSpPr/>
          <p:nvPr/>
        </p:nvSpPr>
        <p:spPr>
          <a:xfrm>
            <a:off x="795528" y="2660904"/>
            <a:ext cx="594360" cy="594360"/>
          </a:xfrm>
          <a:prstGeom prst="ellipse">
            <a:avLst/>
          </a:prstGeom>
          <a:solidFill>
            <a:srgbClr val="0D9488">
              <a:alpha val="12000"/>
            </a:srgbClr>
          </a:solidFill>
          <a:ln/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392" y="2715768"/>
            <a:ext cx="484632" cy="484632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1508760" y="2606040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Joern</a:t>
            </a:r>
            <a:endParaRPr lang="en-US" sz="1300" dirty="0"/>
          </a:p>
        </p:txBody>
      </p:sp>
      <p:sp>
        <p:nvSpPr>
          <p:cNvPr id="23" name="Text 18"/>
          <p:cNvSpPr/>
          <p:nvPr/>
        </p:nvSpPr>
        <p:spPr>
          <a:xfrm>
            <a:off x="1508760" y="2898648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OpenSource</a:t>
            </a:r>
            <a:endParaRPr lang="en-US" sz="900" dirty="0"/>
          </a:p>
        </p:txBody>
      </p:sp>
      <p:sp>
        <p:nvSpPr>
          <p:cNvPr id="24" name="Text 19"/>
          <p:cNvSpPr/>
          <p:nvPr/>
        </p:nvSpPr>
        <p:spPr>
          <a:xfrm>
            <a:off x="1508760" y="3090672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✓ 代码属性图查询 · 支持大规模代码分析</a:t>
            </a:r>
            <a:endParaRPr lang="en-US" sz="1000" dirty="0"/>
          </a:p>
        </p:txBody>
      </p:sp>
      <p:sp>
        <p:nvSpPr>
          <p:cNvPr id="25" name="Text 20"/>
          <p:cNvSpPr/>
          <p:nvPr/>
        </p:nvSpPr>
        <p:spPr>
          <a:xfrm>
            <a:off x="1508760" y="3355848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</a:rPr>
              <a:t>✗ 图查询复杂 · 与LLM结合需大量工程工作</a:t>
            </a:r>
            <a:endParaRPr lang="en-US" sz="1000" dirty="0"/>
          </a:p>
        </p:txBody>
      </p:sp>
      <p:sp>
        <p:nvSpPr>
          <p:cNvPr id="26" name="Shape 21"/>
          <p:cNvSpPr/>
          <p:nvPr/>
        </p:nvSpPr>
        <p:spPr>
          <a:xfrm>
            <a:off x="594360" y="3895344"/>
            <a:ext cx="56692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594360" y="3895344"/>
            <a:ext cx="82296" cy="12344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8" name="Shape 23"/>
          <p:cNvSpPr/>
          <p:nvPr/>
        </p:nvSpPr>
        <p:spPr>
          <a:xfrm>
            <a:off x="795528" y="4059936"/>
            <a:ext cx="594360" cy="594360"/>
          </a:xfrm>
          <a:prstGeom prst="ellipse">
            <a:avLst/>
          </a:prstGeom>
          <a:solidFill>
            <a:srgbClr val="0D9488">
              <a:alpha val="12000"/>
            </a:srgbClr>
          </a:solidFill>
          <a:ln/>
        </p:spPr>
      </p:sp>
      <p:sp>
        <p:nvSpPr>
          <p:cNvPr id="29" name="Text 24"/>
          <p:cNvSpPr/>
          <p:nvPr/>
        </p:nvSpPr>
        <p:spPr>
          <a:xfrm>
            <a:off x="1508760" y="4005072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Semgrep</a:t>
            </a:r>
            <a:endParaRPr lang="en-US" sz="1300" dirty="0"/>
          </a:p>
        </p:txBody>
      </p:sp>
      <p:sp>
        <p:nvSpPr>
          <p:cNvPr id="30" name="Text 25"/>
          <p:cNvSpPr/>
          <p:nvPr/>
        </p:nvSpPr>
        <p:spPr>
          <a:xfrm>
            <a:off x="1508760" y="429768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r2c</a:t>
            </a:r>
            <a:endParaRPr lang="en-US" sz="900" dirty="0"/>
          </a:p>
        </p:txBody>
      </p:sp>
      <p:sp>
        <p:nvSpPr>
          <p:cNvPr id="31" name="Text 26"/>
          <p:cNvSpPr/>
          <p:nvPr/>
        </p:nvSpPr>
        <p:spPr>
          <a:xfrm>
            <a:off x="1508760" y="4489704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✓ 规则可定制 · 支持多语言</a:t>
            </a:r>
            <a:endParaRPr lang="en-US" sz="1000" dirty="0"/>
          </a:p>
        </p:txBody>
      </p:sp>
      <p:sp>
        <p:nvSpPr>
          <p:cNvPr id="32" name="Text 27"/>
          <p:cNvSpPr/>
          <p:nvPr/>
        </p:nvSpPr>
        <p:spPr>
          <a:xfrm>
            <a:off x="1508760" y="475488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</a:rPr>
              <a:t>✗ 复杂漏洞形态需要组合多个规则 · 维护成本高</a:t>
            </a:r>
            <a:endParaRPr lang="en-US" sz="1000" dirty="0"/>
          </a:p>
        </p:txBody>
      </p:sp>
      <p:sp>
        <p:nvSpPr>
          <p:cNvPr id="33" name="Shape 28"/>
          <p:cNvSpPr/>
          <p:nvPr/>
        </p:nvSpPr>
        <p:spPr>
          <a:xfrm>
            <a:off x="594360" y="5294376"/>
            <a:ext cx="5669280" cy="1234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29"/>
          <p:cNvSpPr/>
          <p:nvPr/>
        </p:nvSpPr>
        <p:spPr>
          <a:xfrm>
            <a:off x="594360" y="5294376"/>
            <a:ext cx="82296" cy="12344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5" name="Shape 30"/>
          <p:cNvSpPr/>
          <p:nvPr/>
        </p:nvSpPr>
        <p:spPr>
          <a:xfrm>
            <a:off x="795528" y="5458968"/>
            <a:ext cx="594360" cy="594360"/>
          </a:xfrm>
          <a:prstGeom prst="ellipse">
            <a:avLst/>
          </a:prstGeom>
          <a:solidFill>
            <a:srgbClr val="0D9488">
              <a:alpha val="12000"/>
            </a:srgbClr>
          </a:solidFill>
          <a:ln/>
        </p:spPr>
      </p:sp>
      <p:pic>
        <p:nvPicPr>
          <p:cNvPr id="3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392" y="5513832"/>
            <a:ext cx="484632" cy="484632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1508760" y="5404104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F5A"/>
                </a:solidFill>
              </a:rPr>
              <a:t>Coverity</a:t>
            </a:r>
            <a:endParaRPr lang="en-US" sz="1300" dirty="0"/>
          </a:p>
        </p:txBody>
      </p:sp>
      <p:sp>
        <p:nvSpPr>
          <p:cNvPr id="38" name="Text 32"/>
          <p:cNvSpPr/>
          <p:nvPr/>
        </p:nvSpPr>
        <p:spPr>
          <a:xfrm>
            <a:off x="1508760" y="5696712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Synopsys</a:t>
            </a:r>
            <a:endParaRPr lang="en-US" sz="900" dirty="0"/>
          </a:p>
        </p:txBody>
      </p:sp>
      <p:sp>
        <p:nvSpPr>
          <p:cNvPr id="39" name="Text 33"/>
          <p:cNvSpPr/>
          <p:nvPr/>
        </p:nvSpPr>
        <p:spPr>
          <a:xfrm>
            <a:off x="1508760" y="5888736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✓ 商业级精度 · 工业验证</a:t>
            </a:r>
            <a:endParaRPr lang="en-US" sz="1000" dirty="0"/>
          </a:p>
        </p:txBody>
      </p:sp>
      <p:sp>
        <p:nvSpPr>
          <p:cNvPr id="40" name="Text 34"/>
          <p:cNvSpPr/>
          <p:nvPr/>
        </p:nvSpPr>
        <p:spPr>
          <a:xfrm>
            <a:off x="1508760" y="6153912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</a:rPr>
              <a:t>✗ 商业闭源 · 配置复杂 · 与AI模型集成困难</a:t>
            </a:r>
            <a:endParaRPr lang="en-US" sz="1000" dirty="0"/>
          </a:p>
        </p:txBody>
      </p:sp>
      <p:sp>
        <p:nvSpPr>
          <p:cNvPr id="41" name="Shape 35"/>
          <p:cNvSpPr/>
          <p:nvPr/>
        </p:nvSpPr>
        <p:spPr>
          <a:xfrm>
            <a:off x="6400800" y="1097280"/>
            <a:ext cx="5303520" cy="3657600"/>
          </a:xfrm>
          <a:prstGeom prst="rect">
            <a:avLst/>
          </a:prstGeom>
          <a:solidFill>
            <a:srgbClr val="1A2F5A"/>
          </a:solidFill>
          <a:ln/>
        </p:spPr>
      </p:sp>
      <p:sp>
        <p:nvSpPr>
          <p:cNvPr id="42" name="Text 36"/>
          <p:cNvSpPr/>
          <p:nvPr/>
        </p:nvSpPr>
        <p:spPr>
          <a:xfrm>
            <a:off x="6583680" y="123444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</a:rPr>
              <a:t>核心局限：规则覆盖存在盲区</a:t>
            </a:r>
            <a:endParaRPr lang="en-US" sz="1300" dirty="0"/>
          </a:p>
        </p:txBody>
      </p:sp>
      <p:sp>
        <p:nvSpPr>
          <p:cNvPr id="43" name="Shape 37"/>
          <p:cNvSpPr/>
          <p:nvPr/>
        </p:nvSpPr>
        <p:spPr>
          <a:xfrm>
            <a:off x="6583680" y="1764792"/>
            <a:ext cx="411480" cy="411480"/>
          </a:xfrm>
          <a:prstGeom prst="ellipse">
            <a:avLst/>
          </a:prstGeom>
          <a:solidFill>
            <a:srgbClr val="EF4444">
              <a:alpha val="20000"/>
            </a:srgbClr>
          </a:solidFill>
          <a:ln/>
        </p:spPr>
      </p:sp>
      <p:pic>
        <p:nvPicPr>
          <p:cNvPr id="4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1810512"/>
            <a:ext cx="320040" cy="320040"/>
          </a:xfrm>
          <a:prstGeom prst="rect">
            <a:avLst/>
          </a:prstGeom>
        </p:spPr>
      </p:pic>
      <p:sp>
        <p:nvSpPr>
          <p:cNvPr id="45" name="Text 38"/>
          <p:cNvSpPr/>
          <p:nvPr/>
        </p:nvSpPr>
        <p:spPr>
          <a:xfrm>
            <a:off x="7086600" y="1691640"/>
            <a:ext cx="4389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跨模块链路漏洞：污点从用户输入经多层调用链到达危险函数</a:t>
            </a:r>
            <a:endParaRPr lang="en-US" sz="1100" dirty="0"/>
          </a:p>
        </p:txBody>
      </p:sp>
      <p:sp>
        <p:nvSpPr>
          <p:cNvPr id="46" name="Shape 39"/>
          <p:cNvSpPr/>
          <p:nvPr/>
        </p:nvSpPr>
        <p:spPr>
          <a:xfrm>
            <a:off x="6583680" y="2542032"/>
            <a:ext cx="411480" cy="411480"/>
          </a:xfrm>
          <a:prstGeom prst="ellipse">
            <a:avLst/>
          </a:prstGeom>
          <a:solidFill>
            <a:srgbClr val="F97316">
              <a:alpha val="20000"/>
            </a:srgbClr>
          </a:solidFill>
          <a:ln/>
        </p:spPr>
      </p:sp>
      <p:pic>
        <p:nvPicPr>
          <p:cNvPr id="4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2587752"/>
            <a:ext cx="320040" cy="320040"/>
          </a:xfrm>
          <a:prstGeom prst="rect">
            <a:avLst/>
          </a:prstGeom>
        </p:spPr>
      </p:pic>
      <p:sp>
        <p:nvSpPr>
          <p:cNvPr id="48" name="Text 40"/>
          <p:cNvSpPr/>
          <p:nvPr/>
        </p:nvSpPr>
        <p:spPr>
          <a:xfrm>
            <a:off x="7086600" y="2468880"/>
            <a:ext cx="4389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协议状态机漏洞：协议逻辑跨越状态转换，规则难以建模</a:t>
            </a:r>
            <a:endParaRPr lang="en-US" sz="1100" dirty="0"/>
          </a:p>
        </p:txBody>
      </p:sp>
      <p:sp>
        <p:nvSpPr>
          <p:cNvPr id="49" name="Shape 41"/>
          <p:cNvSpPr/>
          <p:nvPr/>
        </p:nvSpPr>
        <p:spPr>
          <a:xfrm>
            <a:off x="6583680" y="3319272"/>
            <a:ext cx="411480" cy="411480"/>
          </a:xfrm>
          <a:prstGeom prst="ellipse">
            <a:avLst/>
          </a:prstGeom>
          <a:solidFill>
            <a:srgbClr val="8B5CF6">
              <a:alpha val="20000"/>
            </a:srgbClr>
          </a:solidFill>
          <a:ln/>
        </p:spPr>
      </p:sp>
      <p:pic>
        <p:nvPicPr>
          <p:cNvPr id="50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29400" y="3364992"/>
            <a:ext cx="320040" cy="320040"/>
          </a:xfrm>
          <a:prstGeom prst="rect">
            <a:avLst/>
          </a:prstGeom>
        </p:spPr>
      </p:pic>
      <p:sp>
        <p:nvSpPr>
          <p:cNvPr id="51" name="Text 42"/>
          <p:cNvSpPr/>
          <p:nvPr/>
        </p:nvSpPr>
        <p:spPr>
          <a:xfrm>
            <a:off x="7086600" y="3246120"/>
            <a:ext cx="4389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TOCTOU 漏洞：时间窗口内竞争条件，规则无法覆盖时序依赖</a:t>
            </a:r>
            <a:endParaRPr lang="en-US" sz="1100" dirty="0"/>
          </a:p>
        </p:txBody>
      </p:sp>
      <p:sp>
        <p:nvSpPr>
          <p:cNvPr id="52" name="Shape 43"/>
          <p:cNvSpPr/>
          <p:nvPr/>
        </p:nvSpPr>
        <p:spPr>
          <a:xfrm>
            <a:off x="6583680" y="4096512"/>
            <a:ext cx="411480" cy="411480"/>
          </a:xfrm>
          <a:prstGeom prst="ellipse">
            <a:avLst/>
          </a:prstGeom>
          <a:solidFill>
            <a:srgbClr val="3B82F6">
              <a:alpha val="20000"/>
            </a:srgbClr>
          </a:solidFill>
          <a:ln/>
        </p:spPr>
      </p:sp>
      <p:pic>
        <p:nvPicPr>
          <p:cNvPr id="53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29400" y="4142232"/>
            <a:ext cx="320040" cy="320040"/>
          </a:xfrm>
          <a:prstGeom prst="rect">
            <a:avLst/>
          </a:prstGeom>
        </p:spPr>
      </p:pic>
      <p:sp>
        <p:nvSpPr>
          <p:cNvPr id="54" name="Text 44"/>
          <p:cNvSpPr/>
          <p:nvPr/>
        </p:nvSpPr>
        <p:spPr>
          <a:xfrm>
            <a:off x="7086600" y="4023360"/>
            <a:ext cx="4389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UAF / 内存错误：堆操作语义复杂，规则难以精确描述生命周期</a:t>
            </a:r>
            <a:endParaRPr lang="en-US" sz="1100" dirty="0"/>
          </a:p>
        </p:txBody>
      </p:sp>
      <p:sp>
        <p:nvSpPr>
          <p:cNvPr id="55" name="Shape 45"/>
          <p:cNvSpPr/>
          <p:nvPr/>
        </p:nvSpPr>
        <p:spPr>
          <a:xfrm>
            <a:off x="6583680" y="4892040"/>
            <a:ext cx="4937760" cy="594360"/>
          </a:xfrm>
          <a:prstGeom prst="rect">
            <a:avLst/>
          </a:prstGeom>
          <a:solidFill>
            <a:srgbClr val="EF4444">
              <a:alpha val="15000"/>
            </a:srgbClr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56" name="Text 46"/>
          <p:cNvSpPr/>
          <p:nvPr/>
        </p:nvSpPr>
        <p:spPr>
          <a:xfrm>
            <a:off x="6720840" y="4965192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F4444"/>
                </a:solidFill>
              </a:rPr>
              <a:t>规则盲区 = 复杂漏洞链（需要语义理解而非模式匹配）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洞锋 - 大型代码仓库的AI漏洞挖掘系统</dc:title>
  <dc:subject>AI漏洞挖掘</dc:subject>
  <dc:creator>浙江大学</dc:creator>
  <cp:lastModifiedBy>浙江大学</cp:lastModifiedBy>
  <cp:revision>1</cp:revision>
  <dcterms:created xsi:type="dcterms:W3CDTF">2026-04-27T04:12:05Z</dcterms:created>
  <dcterms:modified xsi:type="dcterms:W3CDTF">2026-04-27T04:12:05Z</dcterms:modified>
</cp:coreProperties>
</file>